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57"/>
  </p:notesMasterIdLst>
  <p:handoutMasterIdLst>
    <p:handoutMasterId r:id="rId58"/>
  </p:handoutMasterIdLst>
  <p:sldIdLst>
    <p:sldId id="256" r:id="rId2"/>
    <p:sldId id="260" r:id="rId3"/>
    <p:sldId id="262" r:id="rId4"/>
    <p:sldId id="268" r:id="rId5"/>
    <p:sldId id="265" r:id="rId6"/>
    <p:sldId id="269" r:id="rId7"/>
    <p:sldId id="289" r:id="rId8"/>
    <p:sldId id="283" r:id="rId9"/>
    <p:sldId id="284" r:id="rId10"/>
    <p:sldId id="261" r:id="rId11"/>
    <p:sldId id="270" r:id="rId12"/>
    <p:sldId id="318" r:id="rId13"/>
    <p:sldId id="278" r:id="rId14"/>
    <p:sldId id="276" r:id="rId15"/>
    <p:sldId id="290" r:id="rId16"/>
    <p:sldId id="266" r:id="rId17"/>
    <p:sldId id="294" r:id="rId18"/>
    <p:sldId id="291" r:id="rId19"/>
    <p:sldId id="293" r:id="rId20"/>
    <p:sldId id="295" r:id="rId21"/>
    <p:sldId id="292" r:id="rId22"/>
    <p:sldId id="307" r:id="rId23"/>
    <p:sldId id="310" r:id="rId24"/>
    <p:sldId id="311" r:id="rId25"/>
    <p:sldId id="323" r:id="rId26"/>
    <p:sldId id="324" r:id="rId27"/>
    <p:sldId id="286" r:id="rId28"/>
    <p:sldId id="308" r:id="rId29"/>
    <p:sldId id="321" r:id="rId30"/>
    <p:sldId id="304" r:id="rId31"/>
    <p:sldId id="305" r:id="rId32"/>
    <p:sldId id="306" r:id="rId33"/>
    <p:sldId id="326" r:id="rId34"/>
    <p:sldId id="296" r:id="rId35"/>
    <p:sldId id="297" r:id="rId36"/>
    <p:sldId id="303" r:id="rId37"/>
    <p:sldId id="302" r:id="rId38"/>
    <p:sldId id="298" r:id="rId39"/>
    <p:sldId id="300" r:id="rId40"/>
    <p:sldId id="299" r:id="rId41"/>
    <p:sldId id="328" r:id="rId42"/>
    <p:sldId id="327" r:id="rId43"/>
    <p:sldId id="329" r:id="rId44"/>
    <p:sldId id="331" r:id="rId45"/>
    <p:sldId id="330" r:id="rId46"/>
    <p:sldId id="332" r:id="rId47"/>
    <p:sldId id="333" r:id="rId48"/>
    <p:sldId id="338" r:id="rId49"/>
    <p:sldId id="336" r:id="rId50"/>
    <p:sldId id="339" r:id="rId51"/>
    <p:sldId id="337" r:id="rId52"/>
    <p:sldId id="334" r:id="rId53"/>
    <p:sldId id="335" r:id="rId54"/>
    <p:sldId id="301" r:id="rId55"/>
    <p:sldId id="32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84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885F29-69B1-47F1-A56C-5464C9E69231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AF1F26-689B-4614-8375-6175BE22FD6C}">
      <dgm:prSet phldrT="[Text]"/>
      <dgm:spPr/>
      <dgm:t>
        <a:bodyPr/>
        <a:lstStyle/>
        <a:p>
          <a:r>
            <a:rPr lang="en-US" dirty="0" smtClean="0"/>
            <a:t>EDA</a:t>
          </a:r>
          <a:endParaRPr lang="en-US" dirty="0"/>
        </a:p>
      </dgm:t>
    </dgm:pt>
    <dgm:pt modelId="{0028759F-6211-4B6D-8184-DCCD36859227}" type="parTrans" cxnId="{B4357B4F-7D44-49D2-B3D8-F73ACB863F51}">
      <dgm:prSet/>
      <dgm:spPr/>
      <dgm:t>
        <a:bodyPr/>
        <a:lstStyle/>
        <a:p>
          <a:endParaRPr lang="en-US"/>
        </a:p>
      </dgm:t>
    </dgm:pt>
    <dgm:pt modelId="{6D93EDB2-6BDE-4807-9CA2-8E416E34A3A6}" type="sibTrans" cxnId="{B4357B4F-7D44-49D2-B3D8-F73ACB863F51}">
      <dgm:prSet/>
      <dgm:spPr/>
      <dgm:t>
        <a:bodyPr/>
        <a:lstStyle/>
        <a:p>
          <a:endParaRPr lang="en-US"/>
        </a:p>
      </dgm:t>
    </dgm:pt>
    <dgm:pt modelId="{FDB5913E-D675-4CBA-B9E0-AB2791D1CD3E}">
      <dgm:prSet phldrT="[Text]"/>
      <dgm:spPr/>
      <dgm:t>
        <a:bodyPr/>
        <a:lstStyle/>
        <a:p>
          <a:r>
            <a:rPr lang="en-US" dirty="0" smtClean="0"/>
            <a:t>Graphical</a:t>
          </a:r>
          <a:endParaRPr lang="en-US" dirty="0"/>
        </a:p>
      </dgm:t>
    </dgm:pt>
    <dgm:pt modelId="{95C44126-0044-472F-8342-9545AFA8A966}" type="parTrans" cxnId="{1921AD99-3A5C-4E15-B595-D35CCF812B5E}">
      <dgm:prSet/>
      <dgm:spPr/>
      <dgm:t>
        <a:bodyPr/>
        <a:lstStyle/>
        <a:p>
          <a:endParaRPr lang="en-US"/>
        </a:p>
      </dgm:t>
    </dgm:pt>
    <dgm:pt modelId="{DBC4A864-3A6B-4CB9-9980-D5745C8FD99C}" type="sibTrans" cxnId="{1921AD99-3A5C-4E15-B595-D35CCF812B5E}">
      <dgm:prSet/>
      <dgm:spPr/>
      <dgm:t>
        <a:bodyPr/>
        <a:lstStyle/>
        <a:p>
          <a:endParaRPr lang="en-US"/>
        </a:p>
      </dgm:t>
    </dgm:pt>
    <dgm:pt modelId="{1FA434EB-B4A5-4C6E-973D-AA209992ED7A}">
      <dgm:prSet phldrT="[Text]"/>
      <dgm:spPr/>
      <dgm:t>
        <a:bodyPr/>
        <a:lstStyle/>
        <a:p>
          <a:r>
            <a:rPr lang="en-US" dirty="0" smtClean="0"/>
            <a:t>Non-Graphical</a:t>
          </a:r>
          <a:endParaRPr lang="en-US" dirty="0"/>
        </a:p>
      </dgm:t>
    </dgm:pt>
    <dgm:pt modelId="{2F8FF2EF-08CB-4674-8EDB-DE00EF584B24}" type="parTrans" cxnId="{2D6F1B9B-EA90-48DF-956D-65E355C84007}">
      <dgm:prSet/>
      <dgm:spPr/>
      <dgm:t>
        <a:bodyPr/>
        <a:lstStyle/>
        <a:p>
          <a:endParaRPr lang="en-US"/>
        </a:p>
      </dgm:t>
    </dgm:pt>
    <dgm:pt modelId="{5FC1DFB7-694A-436F-AE53-940493631A74}" type="sibTrans" cxnId="{2D6F1B9B-EA90-48DF-956D-65E355C84007}">
      <dgm:prSet/>
      <dgm:spPr/>
      <dgm:t>
        <a:bodyPr/>
        <a:lstStyle/>
        <a:p>
          <a:endParaRPr lang="en-US"/>
        </a:p>
      </dgm:t>
    </dgm:pt>
    <dgm:pt modelId="{C8750261-868C-445B-ADD9-40F26B2735A9}" type="pres">
      <dgm:prSet presAssocID="{64885F29-69B1-47F1-A56C-5464C9E6923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C8A4C59-94C8-4DB9-8DC4-BBD3302C56C5}" type="pres">
      <dgm:prSet presAssocID="{D7AF1F26-689B-4614-8375-6175BE22FD6C}" presName="hierRoot1" presStyleCnt="0"/>
      <dgm:spPr/>
    </dgm:pt>
    <dgm:pt modelId="{0668A5AA-8E9F-4CAC-82AA-50AF37404E33}" type="pres">
      <dgm:prSet presAssocID="{D7AF1F26-689B-4614-8375-6175BE22FD6C}" presName="composite" presStyleCnt="0"/>
      <dgm:spPr/>
    </dgm:pt>
    <dgm:pt modelId="{2B8FD583-BE41-4748-A8CE-638523102CED}" type="pres">
      <dgm:prSet presAssocID="{D7AF1F26-689B-4614-8375-6175BE22FD6C}" presName="image" presStyleLbl="node0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1FE11DEC-00B7-4F91-B0F0-2C8E3065317C}" type="pres">
      <dgm:prSet presAssocID="{D7AF1F26-689B-4614-8375-6175BE22FD6C}" presName="text" presStyleLbl="revTx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27DA6E-E01C-43FB-B232-BC01E4B6C99B}" type="pres">
      <dgm:prSet presAssocID="{D7AF1F26-689B-4614-8375-6175BE22FD6C}" presName="hierChild2" presStyleCnt="0"/>
      <dgm:spPr/>
    </dgm:pt>
    <dgm:pt modelId="{EDC617E0-8008-4C20-84CB-D2AD6649596A}" type="pres">
      <dgm:prSet presAssocID="{95C44126-0044-472F-8342-9545AFA8A966}" presName="Name10" presStyleLbl="parChTrans1D2" presStyleIdx="0" presStyleCnt="2"/>
      <dgm:spPr/>
      <dgm:t>
        <a:bodyPr/>
        <a:lstStyle/>
        <a:p>
          <a:endParaRPr lang="en-US"/>
        </a:p>
      </dgm:t>
    </dgm:pt>
    <dgm:pt modelId="{FC462ACE-DBFF-43E9-A82E-0FE007EA852A}" type="pres">
      <dgm:prSet presAssocID="{FDB5913E-D675-4CBA-B9E0-AB2791D1CD3E}" presName="hierRoot2" presStyleCnt="0"/>
      <dgm:spPr/>
    </dgm:pt>
    <dgm:pt modelId="{42FE18F0-489F-44D4-B72F-17A3B2951E00}" type="pres">
      <dgm:prSet presAssocID="{FDB5913E-D675-4CBA-B9E0-AB2791D1CD3E}" presName="composite2" presStyleCnt="0"/>
      <dgm:spPr/>
    </dgm:pt>
    <dgm:pt modelId="{C2F19DAC-DF14-46A3-AF3B-CAE368C329A1}" type="pres">
      <dgm:prSet presAssocID="{FDB5913E-D675-4CBA-B9E0-AB2791D1CD3E}" presName="image2" presStyleLbl="node2" presStyleIdx="0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731D600-D4C2-40EE-8538-9CBEFDC2886E}" type="pres">
      <dgm:prSet presAssocID="{FDB5913E-D675-4CBA-B9E0-AB2791D1CD3E}" presName="text2" presStyleLbl="revTx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BE5D12-1919-402A-8C09-44A426594F57}" type="pres">
      <dgm:prSet presAssocID="{FDB5913E-D675-4CBA-B9E0-AB2791D1CD3E}" presName="hierChild3" presStyleCnt="0"/>
      <dgm:spPr/>
    </dgm:pt>
    <dgm:pt modelId="{1A9FA1B2-F4F1-46A7-8C63-4C4745D60E95}" type="pres">
      <dgm:prSet presAssocID="{2F8FF2EF-08CB-4674-8EDB-DE00EF584B24}" presName="Name10" presStyleLbl="parChTrans1D2" presStyleIdx="1" presStyleCnt="2"/>
      <dgm:spPr/>
      <dgm:t>
        <a:bodyPr/>
        <a:lstStyle/>
        <a:p>
          <a:endParaRPr lang="en-US"/>
        </a:p>
      </dgm:t>
    </dgm:pt>
    <dgm:pt modelId="{7A9AF7F7-3EC2-43D7-83A3-9BEB81A2E4E8}" type="pres">
      <dgm:prSet presAssocID="{1FA434EB-B4A5-4C6E-973D-AA209992ED7A}" presName="hierRoot2" presStyleCnt="0"/>
      <dgm:spPr/>
    </dgm:pt>
    <dgm:pt modelId="{DD98AF65-A400-4A0B-95CC-484BBAE0E6EC}" type="pres">
      <dgm:prSet presAssocID="{1FA434EB-B4A5-4C6E-973D-AA209992ED7A}" presName="composite2" presStyleCnt="0"/>
      <dgm:spPr/>
    </dgm:pt>
    <dgm:pt modelId="{CDFE9C01-40EB-4123-9250-918701DEE854}" type="pres">
      <dgm:prSet presAssocID="{1FA434EB-B4A5-4C6E-973D-AA209992ED7A}" presName="image2" presStyleLbl="node2" presStyleIdx="1" presStyleCnt="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9519B93-7EBC-4331-AB15-4C581597E173}" type="pres">
      <dgm:prSet presAssocID="{1FA434EB-B4A5-4C6E-973D-AA209992ED7A}" presName="text2" presStyleLbl="revTx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D54467-0B16-44D7-9065-B91A99E1A3DE}" type="pres">
      <dgm:prSet presAssocID="{1FA434EB-B4A5-4C6E-973D-AA209992ED7A}" presName="hierChild3" presStyleCnt="0"/>
      <dgm:spPr/>
    </dgm:pt>
  </dgm:ptLst>
  <dgm:cxnLst>
    <dgm:cxn modelId="{F5502E0D-651F-43A6-89DC-906187AAAAF7}" type="presOf" srcId="{64885F29-69B1-47F1-A56C-5464C9E69231}" destId="{C8750261-868C-445B-ADD9-40F26B2735A9}" srcOrd="0" destOrd="0" presId="urn:microsoft.com/office/officeart/2009/layout/CirclePictureHierarchy"/>
    <dgm:cxn modelId="{5596786B-31F3-440C-8FC2-1E858156801E}" type="presOf" srcId="{2F8FF2EF-08CB-4674-8EDB-DE00EF584B24}" destId="{1A9FA1B2-F4F1-46A7-8C63-4C4745D60E95}" srcOrd="0" destOrd="0" presId="urn:microsoft.com/office/officeart/2009/layout/CirclePictureHierarchy"/>
    <dgm:cxn modelId="{6D99E7D8-00F9-42D8-8A82-CA9602C24F0F}" type="presOf" srcId="{95C44126-0044-472F-8342-9545AFA8A966}" destId="{EDC617E0-8008-4C20-84CB-D2AD6649596A}" srcOrd="0" destOrd="0" presId="urn:microsoft.com/office/officeart/2009/layout/CirclePictureHierarchy"/>
    <dgm:cxn modelId="{28F3942C-2244-40A6-9050-2F71C3F810F6}" type="presOf" srcId="{1FA434EB-B4A5-4C6E-973D-AA209992ED7A}" destId="{29519B93-7EBC-4331-AB15-4C581597E173}" srcOrd="0" destOrd="0" presId="urn:microsoft.com/office/officeart/2009/layout/CirclePictureHierarchy"/>
    <dgm:cxn modelId="{2D6F1B9B-EA90-48DF-956D-65E355C84007}" srcId="{D7AF1F26-689B-4614-8375-6175BE22FD6C}" destId="{1FA434EB-B4A5-4C6E-973D-AA209992ED7A}" srcOrd="1" destOrd="0" parTransId="{2F8FF2EF-08CB-4674-8EDB-DE00EF584B24}" sibTransId="{5FC1DFB7-694A-436F-AE53-940493631A74}"/>
    <dgm:cxn modelId="{723BDDC2-6383-498C-98F1-FBDB7EE28C9D}" type="presOf" srcId="{D7AF1F26-689B-4614-8375-6175BE22FD6C}" destId="{1FE11DEC-00B7-4F91-B0F0-2C8E3065317C}" srcOrd="0" destOrd="0" presId="urn:microsoft.com/office/officeart/2009/layout/CirclePictureHierarchy"/>
    <dgm:cxn modelId="{B4357B4F-7D44-49D2-B3D8-F73ACB863F51}" srcId="{64885F29-69B1-47F1-A56C-5464C9E69231}" destId="{D7AF1F26-689B-4614-8375-6175BE22FD6C}" srcOrd="0" destOrd="0" parTransId="{0028759F-6211-4B6D-8184-DCCD36859227}" sibTransId="{6D93EDB2-6BDE-4807-9CA2-8E416E34A3A6}"/>
    <dgm:cxn modelId="{B79F4C11-9327-4629-99C0-EF6A6CA83272}" type="presOf" srcId="{FDB5913E-D675-4CBA-B9E0-AB2791D1CD3E}" destId="{C731D600-D4C2-40EE-8538-9CBEFDC2886E}" srcOrd="0" destOrd="0" presId="urn:microsoft.com/office/officeart/2009/layout/CirclePictureHierarchy"/>
    <dgm:cxn modelId="{1921AD99-3A5C-4E15-B595-D35CCF812B5E}" srcId="{D7AF1F26-689B-4614-8375-6175BE22FD6C}" destId="{FDB5913E-D675-4CBA-B9E0-AB2791D1CD3E}" srcOrd="0" destOrd="0" parTransId="{95C44126-0044-472F-8342-9545AFA8A966}" sibTransId="{DBC4A864-3A6B-4CB9-9980-D5745C8FD99C}"/>
    <dgm:cxn modelId="{11905AAA-0809-476A-B803-54E680C74413}" type="presParOf" srcId="{C8750261-868C-445B-ADD9-40F26B2735A9}" destId="{3C8A4C59-94C8-4DB9-8DC4-BBD3302C56C5}" srcOrd="0" destOrd="0" presId="urn:microsoft.com/office/officeart/2009/layout/CirclePictureHierarchy"/>
    <dgm:cxn modelId="{94D7635B-CE6C-4DB2-B77B-AF9B9EA4C6B5}" type="presParOf" srcId="{3C8A4C59-94C8-4DB9-8DC4-BBD3302C56C5}" destId="{0668A5AA-8E9F-4CAC-82AA-50AF37404E33}" srcOrd="0" destOrd="0" presId="urn:microsoft.com/office/officeart/2009/layout/CirclePictureHierarchy"/>
    <dgm:cxn modelId="{D54A03C1-2AC1-4BA3-9174-B37C2CE4DEB3}" type="presParOf" srcId="{0668A5AA-8E9F-4CAC-82AA-50AF37404E33}" destId="{2B8FD583-BE41-4748-A8CE-638523102CED}" srcOrd="0" destOrd="0" presId="urn:microsoft.com/office/officeart/2009/layout/CirclePictureHierarchy"/>
    <dgm:cxn modelId="{D1437049-A9F8-4594-A712-F496C1C37633}" type="presParOf" srcId="{0668A5AA-8E9F-4CAC-82AA-50AF37404E33}" destId="{1FE11DEC-00B7-4F91-B0F0-2C8E3065317C}" srcOrd="1" destOrd="0" presId="urn:microsoft.com/office/officeart/2009/layout/CirclePictureHierarchy"/>
    <dgm:cxn modelId="{2C43C188-4A8F-424A-A5B1-8C45CBB9EF34}" type="presParOf" srcId="{3C8A4C59-94C8-4DB9-8DC4-BBD3302C56C5}" destId="{AC27DA6E-E01C-43FB-B232-BC01E4B6C99B}" srcOrd="1" destOrd="0" presId="urn:microsoft.com/office/officeart/2009/layout/CirclePictureHierarchy"/>
    <dgm:cxn modelId="{96221F59-48DD-49A6-BE71-D641AE329987}" type="presParOf" srcId="{AC27DA6E-E01C-43FB-B232-BC01E4B6C99B}" destId="{EDC617E0-8008-4C20-84CB-D2AD6649596A}" srcOrd="0" destOrd="0" presId="urn:microsoft.com/office/officeart/2009/layout/CirclePictureHierarchy"/>
    <dgm:cxn modelId="{46EC6A51-C76E-4E61-9A71-A47BE9A42DF4}" type="presParOf" srcId="{AC27DA6E-E01C-43FB-B232-BC01E4B6C99B}" destId="{FC462ACE-DBFF-43E9-A82E-0FE007EA852A}" srcOrd="1" destOrd="0" presId="urn:microsoft.com/office/officeart/2009/layout/CirclePictureHierarchy"/>
    <dgm:cxn modelId="{3F049C81-9837-4B39-9D63-44CE13B28C25}" type="presParOf" srcId="{FC462ACE-DBFF-43E9-A82E-0FE007EA852A}" destId="{42FE18F0-489F-44D4-B72F-17A3B2951E00}" srcOrd="0" destOrd="0" presId="urn:microsoft.com/office/officeart/2009/layout/CirclePictureHierarchy"/>
    <dgm:cxn modelId="{8EE0815A-66BB-47B3-A9EE-9B025CDA2B47}" type="presParOf" srcId="{42FE18F0-489F-44D4-B72F-17A3B2951E00}" destId="{C2F19DAC-DF14-46A3-AF3B-CAE368C329A1}" srcOrd="0" destOrd="0" presId="urn:microsoft.com/office/officeart/2009/layout/CirclePictureHierarchy"/>
    <dgm:cxn modelId="{7CBE344B-97B6-4176-9BA4-7AC727E898EB}" type="presParOf" srcId="{42FE18F0-489F-44D4-B72F-17A3B2951E00}" destId="{C731D600-D4C2-40EE-8538-9CBEFDC2886E}" srcOrd="1" destOrd="0" presId="urn:microsoft.com/office/officeart/2009/layout/CirclePictureHierarchy"/>
    <dgm:cxn modelId="{569D916F-70BD-49F6-BA1A-2A66804CB852}" type="presParOf" srcId="{FC462ACE-DBFF-43E9-A82E-0FE007EA852A}" destId="{57BE5D12-1919-402A-8C09-44A426594F57}" srcOrd="1" destOrd="0" presId="urn:microsoft.com/office/officeart/2009/layout/CirclePictureHierarchy"/>
    <dgm:cxn modelId="{3B6E5C6B-B869-4F0D-9AE1-4B2DC4D98EDF}" type="presParOf" srcId="{AC27DA6E-E01C-43FB-B232-BC01E4B6C99B}" destId="{1A9FA1B2-F4F1-46A7-8C63-4C4745D60E95}" srcOrd="2" destOrd="0" presId="urn:microsoft.com/office/officeart/2009/layout/CirclePictureHierarchy"/>
    <dgm:cxn modelId="{87DC643F-FF3A-42A9-B013-631E0EC5E281}" type="presParOf" srcId="{AC27DA6E-E01C-43FB-B232-BC01E4B6C99B}" destId="{7A9AF7F7-3EC2-43D7-83A3-9BEB81A2E4E8}" srcOrd="3" destOrd="0" presId="urn:microsoft.com/office/officeart/2009/layout/CirclePictureHierarchy"/>
    <dgm:cxn modelId="{84237F94-0BD7-4003-BC76-4741479FBAD7}" type="presParOf" srcId="{7A9AF7F7-3EC2-43D7-83A3-9BEB81A2E4E8}" destId="{DD98AF65-A400-4A0B-95CC-484BBAE0E6EC}" srcOrd="0" destOrd="0" presId="urn:microsoft.com/office/officeart/2009/layout/CirclePictureHierarchy"/>
    <dgm:cxn modelId="{CFA7F7CF-18F6-4CA6-9FF1-31CD900B2412}" type="presParOf" srcId="{DD98AF65-A400-4A0B-95CC-484BBAE0E6EC}" destId="{CDFE9C01-40EB-4123-9250-918701DEE854}" srcOrd="0" destOrd="0" presId="urn:microsoft.com/office/officeart/2009/layout/CirclePictureHierarchy"/>
    <dgm:cxn modelId="{E65E08C0-901D-4FF6-97C0-1F523FC4A49A}" type="presParOf" srcId="{DD98AF65-A400-4A0B-95CC-484BBAE0E6EC}" destId="{29519B93-7EBC-4331-AB15-4C581597E173}" srcOrd="1" destOrd="0" presId="urn:microsoft.com/office/officeart/2009/layout/CirclePictureHierarchy"/>
    <dgm:cxn modelId="{465AB7F3-FA73-433E-8098-2CFBD2533FF4}" type="presParOf" srcId="{7A9AF7F7-3EC2-43D7-83A3-9BEB81A2E4E8}" destId="{DFD54467-0B16-44D7-9065-B91A99E1A3DE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FA1B2-F4F1-46A7-8C63-4C4745D60E95}">
      <dsp:nvSpPr>
        <dsp:cNvPr id="0" name=""/>
        <dsp:cNvSpPr/>
      </dsp:nvSpPr>
      <dsp:spPr>
        <a:xfrm>
          <a:off x="3294578" y="2054508"/>
          <a:ext cx="2415198" cy="5533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845"/>
              </a:lnTo>
              <a:lnTo>
                <a:pt x="2415198" y="278845"/>
              </a:lnTo>
              <a:lnTo>
                <a:pt x="2415198" y="5533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617E0-8008-4C20-84CB-D2AD6649596A}">
      <dsp:nvSpPr>
        <dsp:cNvPr id="0" name=""/>
        <dsp:cNvSpPr/>
      </dsp:nvSpPr>
      <dsp:spPr>
        <a:xfrm>
          <a:off x="879379" y="2054508"/>
          <a:ext cx="2415198" cy="553300"/>
        </a:xfrm>
        <a:custGeom>
          <a:avLst/>
          <a:gdLst/>
          <a:ahLst/>
          <a:cxnLst/>
          <a:rect l="0" t="0" r="0" b="0"/>
          <a:pathLst>
            <a:path>
              <a:moveTo>
                <a:pt x="2415198" y="0"/>
              </a:moveTo>
              <a:lnTo>
                <a:pt x="2415198" y="278845"/>
              </a:lnTo>
              <a:lnTo>
                <a:pt x="0" y="278845"/>
              </a:lnTo>
              <a:lnTo>
                <a:pt x="0" y="5533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8FD583-BE41-4748-A8CE-638523102CED}">
      <dsp:nvSpPr>
        <dsp:cNvPr id="0" name=""/>
        <dsp:cNvSpPr/>
      </dsp:nvSpPr>
      <dsp:spPr>
        <a:xfrm>
          <a:off x="2416324" y="298000"/>
          <a:ext cx="1756508" cy="175650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11DEC-00B7-4F91-B0F0-2C8E3065317C}">
      <dsp:nvSpPr>
        <dsp:cNvPr id="0" name=""/>
        <dsp:cNvSpPr/>
      </dsp:nvSpPr>
      <dsp:spPr>
        <a:xfrm>
          <a:off x="4172832" y="293608"/>
          <a:ext cx="2634762" cy="1756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EDA</a:t>
          </a:r>
          <a:endParaRPr lang="en-US" sz="4600" kern="1200" dirty="0"/>
        </a:p>
      </dsp:txBody>
      <dsp:txXfrm>
        <a:off x="4172832" y="293608"/>
        <a:ext cx="2634762" cy="1756508"/>
      </dsp:txXfrm>
    </dsp:sp>
    <dsp:sp modelId="{C2F19DAC-DF14-46A3-AF3B-CAE368C329A1}">
      <dsp:nvSpPr>
        <dsp:cNvPr id="0" name=""/>
        <dsp:cNvSpPr/>
      </dsp:nvSpPr>
      <dsp:spPr>
        <a:xfrm>
          <a:off x="1125" y="2607808"/>
          <a:ext cx="1756508" cy="175650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1D600-D4C2-40EE-8538-9CBEFDC2886E}">
      <dsp:nvSpPr>
        <dsp:cNvPr id="0" name=""/>
        <dsp:cNvSpPr/>
      </dsp:nvSpPr>
      <dsp:spPr>
        <a:xfrm>
          <a:off x="1757633" y="2603416"/>
          <a:ext cx="2634762" cy="1756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Graphical</a:t>
          </a:r>
          <a:endParaRPr lang="en-US" sz="4600" kern="1200" dirty="0"/>
        </a:p>
      </dsp:txBody>
      <dsp:txXfrm>
        <a:off x="1757633" y="2603416"/>
        <a:ext cx="2634762" cy="1756508"/>
      </dsp:txXfrm>
    </dsp:sp>
    <dsp:sp modelId="{CDFE9C01-40EB-4123-9250-918701DEE854}">
      <dsp:nvSpPr>
        <dsp:cNvPr id="0" name=""/>
        <dsp:cNvSpPr/>
      </dsp:nvSpPr>
      <dsp:spPr>
        <a:xfrm>
          <a:off x="4831523" y="2607808"/>
          <a:ext cx="1756508" cy="1756508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19B93-7EBC-4331-AB15-4C581597E173}">
      <dsp:nvSpPr>
        <dsp:cNvPr id="0" name=""/>
        <dsp:cNvSpPr/>
      </dsp:nvSpPr>
      <dsp:spPr>
        <a:xfrm>
          <a:off x="6588031" y="2603416"/>
          <a:ext cx="2634762" cy="1756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Non-Graphical</a:t>
          </a:r>
          <a:endParaRPr lang="en-US" sz="4600" kern="1200" dirty="0"/>
        </a:p>
      </dsp:txBody>
      <dsp:txXfrm>
        <a:off x="6588031" y="2603416"/>
        <a:ext cx="2634762" cy="1756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907FE-9A7A-4271-A1D9-FF0C60CD06D9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85C88-E1F3-4A7C-819A-0538C40A7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563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2B0D-94B8-4FF1-A592-7F9DD376BE8C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0625E-6B13-4ECC-967E-A4BD09C0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0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D9383-6748-4B23-BF2D-E28779AFD5A9}" type="datetime1">
              <a:rPr lang="en-US" smtClean="0"/>
              <a:t>2/11/2020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83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936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E0AF-E071-4714-A222-0BB43B4E34C3}" type="datetime1">
              <a:rPr lang="en-US" smtClean="0"/>
              <a:t>2/11/2020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20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CD1B1-BA30-422B-A7D9-4A8A9EDB9B1D}" type="datetime1">
              <a:rPr lang="en-US" smtClean="0"/>
              <a:t>2/11/2020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20F4-46D1-43F2-8B48-5C27AA1DBFE4}" type="datetime1">
              <a:rPr lang="en-US" smtClean="0"/>
              <a:t>2/11/2020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93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4AE81-66EB-4E03-B43C-F590DD865E9A}" type="datetime1">
              <a:rPr lang="en-US" smtClean="0"/>
              <a:t>2/11/2020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6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4CBB-0F5D-495F-BD37-F7F7D530EC14}" type="datetime1">
              <a:rPr lang="en-US" smtClean="0"/>
              <a:t>2/11/2020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0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5EB3-0887-4F1B-814A-3C3B1C731024}" type="datetime1">
              <a:rPr lang="en-US" smtClean="0"/>
              <a:t>2/11/2020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09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936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A3BC4-33DD-426F-9C04-E707EE5D8835}" type="datetime1">
              <a:rPr lang="en-US" smtClean="0"/>
              <a:t>2/11/2020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6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74EA-5CCA-4F40-9622-467BAECE654E}" type="datetime1">
              <a:rPr lang="en-US" smtClean="0"/>
              <a:t>2/11/2020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69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F4444-3A4A-4DE0-8A6F-5A6DC615D316}" type="datetime1">
              <a:rPr lang="en-US" smtClean="0"/>
              <a:t>2/11/2020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83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47347-322E-42EA-AFD7-BD82E81F2A56}" type="datetime1">
              <a:rPr lang="en-US" smtClean="0"/>
              <a:t>2/11/2020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52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B8961-BE48-45D1-8A08-3844C2E1EC38}" type="datetime1">
              <a:rPr lang="en-US" smtClean="0"/>
              <a:t>2/11/2020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6A4FB-B843-4222-B971-D71153D139C7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75" y="168275"/>
            <a:ext cx="12192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3"/>
          <p:cNvSpPr/>
          <p:nvPr userDrawn="1"/>
        </p:nvSpPr>
        <p:spPr>
          <a:xfrm>
            <a:off x="0" y="-12700"/>
            <a:ext cx="10844213" cy="763588"/>
          </a:xfrm>
          <a:custGeom>
            <a:avLst/>
            <a:gdLst>
              <a:gd name="connsiteX0" fmla="*/ 0 w 10843708"/>
              <a:gd name="connsiteY0" fmla="*/ 0 h 763793"/>
              <a:gd name="connsiteX1" fmla="*/ 10843708 w 10843708"/>
              <a:gd name="connsiteY1" fmla="*/ 0 h 763793"/>
              <a:gd name="connsiteX2" fmla="*/ 10843708 w 10843708"/>
              <a:gd name="connsiteY2" fmla="*/ 763793 h 763793"/>
              <a:gd name="connsiteX3" fmla="*/ 0 w 10843708"/>
              <a:gd name="connsiteY3" fmla="*/ 763793 h 763793"/>
              <a:gd name="connsiteX4" fmla="*/ 0 w 10843708"/>
              <a:gd name="connsiteY4" fmla="*/ 0 h 763793"/>
              <a:gd name="connsiteX0" fmla="*/ 0 w 10843708"/>
              <a:gd name="connsiteY0" fmla="*/ 0 h 763793"/>
              <a:gd name="connsiteX1" fmla="*/ 10843708 w 10843708"/>
              <a:gd name="connsiteY1" fmla="*/ 0 h 763793"/>
              <a:gd name="connsiteX2" fmla="*/ 10338099 w 10843708"/>
              <a:gd name="connsiteY2" fmla="*/ 763793 h 763793"/>
              <a:gd name="connsiteX3" fmla="*/ 0 w 10843708"/>
              <a:gd name="connsiteY3" fmla="*/ 763793 h 763793"/>
              <a:gd name="connsiteX4" fmla="*/ 0 w 10843708"/>
              <a:gd name="connsiteY4" fmla="*/ 0 h 76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3708" h="763793">
                <a:moveTo>
                  <a:pt x="0" y="0"/>
                </a:moveTo>
                <a:lnTo>
                  <a:pt x="10843708" y="0"/>
                </a:lnTo>
                <a:lnTo>
                  <a:pt x="10338099" y="763793"/>
                </a:lnTo>
                <a:lnTo>
                  <a:pt x="0" y="76379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66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2850" y="1277626"/>
            <a:ext cx="8755961" cy="1655762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>
                <a:solidFill>
                  <a:srgbClr val="00B0F0"/>
                </a:solidFill>
              </a:rPr>
              <a:t> </a:t>
            </a:r>
            <a:r>
              <a:rPr lang="en-US" sz="6000" b="1" dirty="0" smtClean="0"/>
              <a:t>Exploratory Data Analysis</a:t>
            </a:r>
            <a:endParaRPr lang="en-US" sz="6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50" y="2759412"/>
            <a:ext cx="10467473" cy="199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0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76655" y="1"/>
            <a:ext cx="10515600" cy="6724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Where we use EDA ? : ML &amp; Stats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10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7900" y="2558652"/>
            <a:ext cx="510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EDA is  </a:t>
            </a:r>
            <a:r>
              <a:rPr lang="en-US" sz="2400" dirty="0"/>
              <a:t>a significant step to take before diving into </a:t>
            </a:r>
            <a:r>
              <a:rPr lang="en-US" sz="2400" b="1" dirty="0" smtClean="0">
                <a:solidFill>
                  <a:srgbClr val="00B0F0"/>
                </a:solidFill>
              </a:rPr>
              <a:t>Machine </a:t>
            </a:r>
            <a:r>
              <a:rPr lang="en-US" sz="2400" b="1" dirty="0">
                <a:solidFill>
                  <a:srgbClr val="00B0F0"/>
                </a:solidFill>
              </a:rPr>
              <a:t>learning </a:t>
            </a:r>
            <a:r>
              <a:rPr lang="en-US" sz="2400" dirty="0"/>
              <a:t>or </a:t>
            </a:r>
            <a:r>
              <a:rPr lang="en-US" sz="2400" b="1" dirty="0" smtClean="0">
                <a:solidFill>
                  <a:srgbClr val="00B0F0"/>
                </a:solidFill>
              </a:rPr>
              <a:t>Statistical </a:t>
            </a:r>
            <a:r>
              <a:rPr lang="en-US" sz="2400" b="1" dirty="0">
                <a:solidFill>
                  <a:srgbClr val="00B0F0"/>
                </a:solidFill>
              </a:rPr>
              <a:t>modeling</a:t>
            </a:r>
          </a:p>
        </p:txBody>
      </p:sp>
      <p:pic>
        <p:nvPicPr>
          <p:cNvPr id="5126" name="Picture 6" descr="Image result for machine learn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75" y="1367872"/>
            <a:ext cx="4524068" cy="413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36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04106" y="1"/>
            <a:ext cx="10515600" cy="6662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Where we use EDA ? : Data Science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898" y="1894114"/>
            <a:ext cx="9673808" cy="346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2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3400" y="-27623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Where we use EDA ? : Data Science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4" descr="Image result for final step in 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66888"/>
            <a:ext cx="4953000" cy="318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Callout 7"/>
          <p:cNvSpPr/>
          <p:nvPr/>
        </p:nvSpPr>
        <p:spPr>
          <a:xfrm>
            <a:off x="6689718" y="2217795"/>
            <a:ext cx="1663430" cy="1098186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EDA</a:t>
            </a:r>
            <a:endParaRPr lang="en-US" sz="2800" b="1" dirty="0"/>
          </a:p>
        </p:txBody>
      </p:sp>
      <p:cxnSp>
        <p:nvCxnSpPr>
          <p:cNvPr id="9" name="Straight Arrow Connector 8"/>
          <p:cNvCxnSpPr>
            <a:stCxn id="8" idx="8"/>
          </p:cNvCxnSpPr>
          <p:nvPr/>
        </p:nvCxnSpPr>
        <p:spPr>
          <a:xfrm>
            <a:off x="7174891" y="3453254"/>
            <a:ext cx="456789" cy="912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081" y="2412366"/>
            <a:ext cx="3785038" cy="363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0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27179"/>
            <a:ext cx="10515600" cy="758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   EDA 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Methods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2093093"/>
              </p:ext>
            </p:extLst>
          </p:nvPr>
        </p:nvGraphicFramePr>
        <p:xfrm>
          <a:off x="1698171" y="1227909"/>
          <a:ext cx="9223919" cy="4657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5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12775" y="7937"/>
            <a:ext cx="9654631" cy="93784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Data Relationship through Graphs : Visualization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14</a:t>
            </a:fld>
            <a:endParaRPr lang="en-US"/>
          </a:p>
        </p:txBody>
      </p:sp>
      <p:sp>
        <p:nvSpPr>
          <p:cNvPr id="7" name="AutoShape 4" descr="Image result for graphic pie ch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2" descr="Rel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" t="18477" r="5108" b="4607"/>
          <a:stretch/>
        </p:blipFill>
        <p:spPr bwMode="auto">
          <a:xfrm>
            <a:off x="2913017" y="1715422"/>
            <a:ext cx="5697583" cy="42761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88242" y="1253757"/>
            <a:ext cx="246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My  Movie Choice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424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5694" y="717"/>
            <a:ext cx="10053963" cy="70467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Non-Graphical : Summary Statistics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4523" y="1652032"/>
            <a:ext cx="10152551" cy="4239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/>
              <a:t>Summary statistics  are numbers that summarize properties of the </a:t>
            </a:r>
            <a:r>
              <a:rPr lang="en-US" altLang="en-US" sz="2400" dirty="0" smtClean="0"/>
              <a:t>data</a:t>
            </a:r>
            <a:endParaRPr lang="en-US" altLang="he-IL" sz="2400" dirty="0"/>
          </a:p>
          <a:p>
            <a:pPr marL="914400" lvl="2" indent="0">
              <a:buNone/>
            </a:pPr>
            <a:endParaRPr lang="en-US" altLang="he-IL" sz="1800" dirty="0">
              <a:sym typeface="Symbol" pitchFamily="18" charset="2"/>
            </a:endParaRPr>
          </a:p>
          <a:p>
            <a:pPr lvl="1"/>
            <a:endParaRPr lang="en-US" altLang="he-IL" sz="2000" dirty="0">
              <a:sym typeface="Symbol" pitchFamily="18" charset="2"/>
            </a:endParaRPr>
          </a:p>
          <a:p>
            <a:pPr lvl="2">
              <a:buNone/>
            </a:pPr>
            <a:endParaRPr lang="en-US" altLang="he-IL" sz="1800" dirty="0">
              <a:sym typeface="Symbol" pitchFamily="18" charset="2"/>
            </a:endParaRPr>
          </a:p>
          <a:p>
            <a:pPr marL="0" indent="0">
              <a:buNone/>
            </a:pPr>
            <a:endParaRPr lang="en-US" altLang="en-US" sz="2400" b="1" dirty="0">
              <a:solidFill>
                <a:srgbClr val="00B0F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45872" y="1953718"/>
            <a:ext cx="6818302" cy="398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600" dirty="0"/>
          </a:p>
          <a:p>
            <a:pPr>
              <a:lnSpc>
                <a:spcPct val="80000"/>
              </a:lnSpc>
            </a:pPr>
            <a:endParaRPr lang="en-US" altLang="en-US" sz="2600" dirty="0"/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Central Tendency </a:t>
            </a:r>
            <a:r>
              <a:rPr lang="en-US" altLang="en-US" sz="2400" dirty="0" smtClean="0"/>
              <a:t>( Middle Values)</a:t>
            </a:r>
            <a:endParaRPr lang="en-US" altLang="en-US" sz="2400" dirty="0"/>
          </a:p>
          <a:p>
            <a:pPr marL="1714500" lvl="3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Mean</a:t>
            </a:r>
          </a:p>
          <a:p>
            <a:pPr marL="1714500" lvl="3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Median</a:t>
            </a:r>
          </a:p>
          <a:p>
            <a:pPr marL="1714500" lvl="3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Mode</a:t>
            </a:r>
          </a:p>
          <a:p>
            <a:pPr lvl="2">
              <a:lnSpc>
                <a:spcPct val="80000"/>
              </a:lnSpc>
            </a:pPr>
            <a:endParaRPr lang="en-US" altLang="en-US" sz="2400" dirty="0"/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Variation (or Summary of Differences Within Groups) </a:t>
            </a:r>
          </a:p>
          <a:p>
            <a:pPr marL="1714500" lvl="3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Range</a:t>
            </a:r>
          </a:p>
          <a:p>
            <a:pPr marL="1714500" lvl="3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Interquartile </a:t>
            </a:r>
            <a:r>
              <a:rPr lang="en-US" altLang="en-US" sz="2400" dirty="0" smtClean="0"/>
              <a:t>Range(IQR)</a:t>
            </a:r>
            <a:endParaRPr lang="en-US" altLang="en-US" sz="2400" dirty="0"/>
          </a:p>
          <a:p>
            <a:pPr marL="1714500" lvl="3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 smtClean="0"/>
              <a:t>Variance(</a:t>
            </a:r>
            <a:r>
              <a:rPr lang="en-US" altLang="he-IL" sz="2400" b="1" dirty="0">
                <a:sym typeface="Symbol" pitchFamily="18" charset="2"/>
              </a:rPr>
              <a:t></a:t>
            </a:r>
            <a:r>
              <a:rPr lang="en-US" altLang="he-IL" sz="2400" b="1" baseline="30000" dirty="0">
                <a:sym typeface="Symbol" pitchFamily="18" charset="2"/>
              </a:rPr>
              <a:t>2 </a:t>
            </a:r>
            <a:r>
              <a:rPr lang="en-US" sz="2400" b="1" dirty="0" smtClean="0"/>
              <a:t>)</a:t>
            </a:r>
            <a:endParaRPr lang="en-US" altLang="en-US" sz="2400" dirty="0"/>
          </a:p>
          <a:p>
            <a:pPr marL="1714500" lvl="3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Standard </a:t>
            </a:r>
            <a:r>
              <a:rPr lang="en-US" altLang="en-US" sz="2400" dirty="0" smtClean="0"/>
              <a:t>Deviation</a:t>
            </a:r>
            <a:r>
              <a:rPr lang="el-GR" sz="2400" b="1" dirty="0"/>
              <a:t> </a:t>
            </a:r>
            <a:r>
              <a:rPr lang="en-US" sz="2400" b="1" dirty="0" smtClean="0"/>
              <a:t>(</a:t>
            </a:r>
            <a:r>
              <a:rPr lang="el-GR" sz="2400" b="1" dirty="0" smtClean="0"/>
              <a:t>σ</a:t>
            </a:r>
            <a:r>
              <a:rPr lang="en-US" sz="2400" b="1" dirty="0" smtClean="0"/>
              <a:t>)</a:t>
            </a:r>
            <a:endParaRPr lang="en-US" altLang="en-US" sz="2400" dirty="0"/>
          </a:p>
        </p:txBody>
      </p:sp>
      <p:pic>
        <p:nvPicPr>
          <p:cNvPr id="8" name="Picture 2" descr="Image result for numb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69" y="3864007"/>
            <a:ext cx="3108510" cy="207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88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3276" y="1"/>
            <a:ext cx="10515600" cy="7053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  Five 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Number Summary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173830" y="1992300"/>
            <a:ext cx="7437422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28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 smtClean="0"/>
              <a:t>A Convenient </a:t>
            </a:r>
            <a:r>
              <a:rPr lang="en-US" altLang="en-US" sz="2400" dirty="0"/>
              <a:t>way to represent a</a:t>
            </a:r>
            <a:r>
              <a:rPr lang="en-US" altLang="en-US" sz="2400" b="1" dirty="0">
                <a:solidFill>
                  <a:schemeClr val="accent1"/>
                </a:solidFill>
              </a:rPr>
              <a:t> </a:t>
            </a:r>
            <a:r>
              <a:rPr lang="en-US" altLang="en-US" sz="2400" dirty="0">
                <a:solidFill>
                  <a:schemeClr val="accent1"/>
                </a:solidFill>
              </a:rPr>
              <a:t>distribution </a:t>
            </a:r>
            <a:r>
              <a:rPr lang="en-US" altLang="en-US" sz="2400" dirty="0"/>
              <a:t>with a few </a:t>
            </a:r>
            <a:r>
              <a:rPr lang="en-US" altLang="en-US" sz="2400" dirty="0" smtClean="0"/>
              <a:t>numbers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Statistics included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Minimum score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The first quartile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The median (second quartile)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Third quartile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Maximum score</a:t>
            </a:r>
          </a:p>
        </p:txBody>
      </p:sp>
      <p:sp>
        <p:nvSpPr>
          <p:cNvPr id="6" name="Rectangle 5"/>
          <p:cNvSpPr/>
          <p:nvPr/>
        </p:nvSpPr>
        <p:spPr>
          <a:xfrm>
            <a:off x="317377" y="5806599"/>
            <a:ext cx="90345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en-US" sz="1400" b="1" dirty="0" smtClean="0"/>
              <a:t>*Note :  Best way to show Five Number Summary  is via box plot</a:t>
            </a:r>
            <a:endParaRPr lang="en-US" altLang="en-US" sz="1400" b="1" dirty="0"/>
          </a:p>
        </p:txBody>
      </p:sp>
      <p:pic>
        <p:nvPicPr>
          <p:cNvPr id="16386" name="Picture 2" descr="Image result for numb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68" y="3580186"/>
            <a:ext cx="3108510" cy="207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68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76681" y="-17307"/>
            <a:ext cx="10515600" cy="6956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A Simple Example 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881" y="1844718"/>
            <a:ext cx="10185400" cy="3967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Marks(50) :  17,41,45,22,22,8,10,33,38</a:t>
            </a:r>
          </a:p>
          <a:p>
            <a:pPr marL="0" indent="0">
              <a:buNone/>
            </a:pPr>
            <a:r>
              <a:rPr lang="en-US" dirty="0" smtClean="0"/>
              <a:t>Arranged values  :</a:t>
            </a:r>
            <a:r>
              <a:rPr lang="en-US" sz="6600" dirty="0" smtClean="0">
                <a:solidFill>
                  <a:srgbClr val="FFC000"/>
                </a:solidFill>
              </a:rPr>
              <a:t>  </a:t>
            </a:r>
            <a:r>
              <a:rPr lang="en-US" sz="3600" dirty="0" smtClean="0">
                <a:solidFill>
                  <a:srgbClr val="FFC000"/>
                </a:solidFill>
              </a:rPr>
              <a:t>8,10,17,22,22,33,38,41,45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15354" y="3378357"/>
            <a:ext cx="354545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B050"/>
                </a:solidFill>
              </a:rPr>
              <a:t>Minimum=8 Q1=17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B050"/>
                </a:solidFill>
              </a:rPr>
              <a:t>(First Quartile)Q1=17,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B050"/>
                </a:solidFill>
              </a:rPr>
              <a:t>(Third Quartile)Q3=38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B050"/>
                </a:solidFill>
              </a:rPr>
              <a:t>Maximum=45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B050"/>
                </a:solidFill>
              </a:rPr>
              <a:t>IQR(Q3-Q1) = 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400" b="1" dirty="0" smtClean="0">
                <a:solidFill>
                  <a:srgbClr val="00B050"/>
                </a:solidFill>
              </a:rPr>
              <a:t>σ: 12.786953227392</a:t>
            </a:r>
            <a:endParaRPr lang="en-US" sz="2400" b="1" dirty="0" smtClean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B050"/>
                </a:solidFill>
              </a:rPr>
              <a:t>Range = 37</a:t>
            </a:r>
            <a:endParaRPr lang="en-US" sz="2400" b="1" dirty="0">
              <a:solidFill>
                <a:srgbClr val="00B050"/>
              </a:solidFill>
            </a:endParaRPr>
          </a:p>
          <a:p>
            <a:endParaRPr lang="en-US" sz="2400" dirty="0"/>
          </a:p>
          <a:p>
            <a:endParaRPr lang="en-US" sz="2400" b="1" dirty="0" smtClean="0">
              <a:solidFill>
                <a:srgbClr val="00B050"/>
              </a:solidFill>
            </a:endParaRPr>
          </a:p>
          <a:p>
            <a:r>
              <a:rPr lang="en-US" sz="2400" b="1" dirty="0">
                <a:solidFill>
                  <a:srgbClr val="00B050"/>
                </a:solidFill>
              </a:rPr>
              <a:t> 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965384" y="3666226"/>
            <a:ext cx="2787771" cy="11731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91701" y="3820340"/>
            <a:ext cx="29653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B050"/>
                </a:solidFill>
                <a:latin typeface="Verdana" panose="020B0604030504040204" pitchFamily="34" charset="0"/>
              </a:rPr>
              <a:t>Mean = 26.22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B050"/>
                </a:solidFill>
                <a:latin typeface="Verdana" panose="020B0604030504040204" pitchFamily="34" charset="0"/>
              </a:rPr>
              <a:t>Mode = 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B050"/>
                </a:solidFill>
                <a:latin typeface="Verdana" panose="020B0604030504040204" pitchFamily="34" charset="0"/>
              </a:rPr>
              <a:t>Median = 22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472207" y="3378357"/>
            <a:ext cx="4694208" cy="26193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9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43709" y="847710"/>
            <a:ext cx="10515600" cy="109520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latin typeface="+mn-lt"/>
              </a:rPr>
              <a:t>A Simple Example : Age Survey in a society</a:t>
            </a:r>
            <a:endParaRPr lang="en-US" sz="40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8400" y="1836759"/>
            <a:ext cx="10185400" cy="3967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Data :0-10 : 12 ,10-20 :10 ,20-30:15,30-40:32,40-50:28,50-60:19,60-70:10,&gt;70:5.0-10:-3,30-40:32</a:t>
            </a:r>
          </a:p>
          <a:p>
            <a:pPr marL="0" indent="0">
              <a:buNone/>
            </a:pP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76681" y="-17307"/>
            <a:ext cx="10515600" cy="6956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mtClean="0">
                <a:solidFill>
                  <a:schemeClr val="bg1"/>
                </a:solidFill>
                <a:latin typeface="+mn-lt"/>
              </a:rPr>
              <a:t>A Simple Example 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6" t="19999" r="42787" b="8191"/>
          <a:stretch/>
        </p:blipFill>
        <p:spPr>
          <a:xfrm>
            <a:off x="3696675" y="3062655"/>
            <a:ext cx="4075612" cy="347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2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22570" y="913466"/>
            <a:ext cx="10515600" cy="109520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b="1" dirty="0">
                <a:latin typeface="+mn-lt"/>
              </a:rPr>
              <a:t>C</a:t>
            </a:r>
            <a:r>
              <a:rPr lang="en-US" sz="4000" b="1" dirty="0" smtClean="0">
                <a:latin typeface="+mn-lt"/>
              </a:rPr>
              <a:t>reate </a:t>
            </a:r>
            <a:r>
              <a:rPr lang="en-US" sz="4000" b="1" dirty="0">
                <a:latin typeface="+mn-lt"/>
              </a:rPr>
              <a:t>a </a:t>
            </a:r>
            <a:r>
              <a:rPr lang="en-US" sz="4000" b="1" dirty="0" smtClean="0">
                <a:latin typeface="+mn-lt"/>
              </a:rPr>
              <a:t>Table </a:t>
            </a:r>
            <a:r>
              <a:rPr lang="en-US" sz="4000" b="1" dirty="0">
                <a:latin typeface="+mn-lt"/>
              </a:rPr>
              <a:t>for </a:t>
            </a:r>
            <a:r>
              <a:rPr lang="en-US" sz="4000" b="1" dirty="0" smtClean="0">
                <a:latin typeface="+mn-lt"/>
              </a:rPr>
              <a:t>better information </a:t>
            </a:r>
            <a:r>
              <a:rPr lang="en-US" sz="4000" dirty="0">
                <a:latin typeface="+mn-lt"/>
              </a:rPr>
              <a:t/>
            </a:r>
            <a:br>
              <a:rPr lang="en-US" sz="4000" dirty="0">
                <a:latin typeface="+mn-lt"/>
              </a:rPr>
            </a:br>
            <a:endParaRPr lang="en-US" sz="40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034771"/>
              </p:ext>
            </p:extLst>
          </p:nvPr>
        </p:nvGraphicFramePr>
        <p:xfrm>
          <a:off x="1701800" y="1867162"/>
          <a:ext cx="3545455" cy="4123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6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5828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Age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Frequency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r>
                        <a:rPr lang="en-US" dirty="0" smtClean="0"/>
                        <a:t>10-20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r>
                        <a:rPr lang="en-US" dirty="0" smtClean="0"/>
                        <a:t>20-30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r>
                        <a:rPr lang="en-US" dirty="0" smtClean="0"/>
                        <a:t>30-40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r>
                        <a:rPr lang="en-US" dirty="0" smtClean="0"/>
                        <a:t>40-50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r>
                        <a:rPr lang="en-US" dirty="0" smtClean="0"/>
                        <a:t>50-60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r>
                        <a:rPr lang="en-US" dirty="0" smtClean="0"/>
                        <a:t>60-70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r>
                        <a:rPr lang="en-US" dirty="0" smtClean="0"/>
                        <a:t>&gt;70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r>
                        <a:rPr lang="en-US" dirty="0" smtClean="0"/>
                        <a:t>30-40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701800" y="2337758"/>
            <a:ext cx="3545455" cy="4054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701799" y="5240993"/>
            <a:ext cx="3545455" cy="3575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167223" y="3620255"/>
            <a:ext cx="1407544" cy="308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67223" y="5443714"/>
            <a:ext cx="1407544" cy="353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574765" y="5388224"/>
            <a:ext cx="1457864" cy="7099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Age can't be negative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01798" y="3417534"/>
            <a:ext cx="3545455" cy="40544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701798" y="5646360"/>
            <a:ext cx="3545455" cy="40544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19" idx="3"/>
          </p:cNvCxnSpPr>
          <p:nvPr/>
        </p:nvCxnSpPr>
        <p:spPr>
          <a:xfrm flipV="1">
            <a:off x="5247253" y="3928876"/>
            <a:ext cx="1327512" cy="1920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6413500" y="3679818"/>
            <a:ext cx="1289889" cy="7099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Duplicate Values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76681" y="-17307"/>
            <a:ext cx="10515600" cy="6956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mtClean="0">
                <a:solidFill>
                  <a:schemeClr val="bg1"/>
                </a:solidFill>
                <a:latin typeface="+mn-lt"/>
              </a:rPr>
              <a:t>A Simple Example 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720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7817" y="663259"/>
            <a:ext cx="10258245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en-US" sz="4000" b="1" dirty="0" smtClean="0">
                <a:latin typeface="+mn-lt"/>
              </a:rPr>
              <a:t>Agenda  </a:t>
            </a:r>
            <a:endParaRPr lang="en-US" altLang="en-US" sz="4000" b="1" dirty="0">
              <a:latin typeface="+mn-lt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477817" y="1807585"/>
            <a:ext cx="4777902" cy="4351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b="1" dirty="0"/>
              <a:t>What is </a:t>
            </a:r>
            <a:r>
              <a:rPr lang="en-US" altLang="en-US" sz="2400" b="1" dirty="0" smtClean="0"/>
              <a:t>EDA?</a:t>
            </a:r>
            <a:endParaRPr lang="en-US" altLang="en-US" sz="2400" b="1" dirty="0"/>
          </a:p>
          <a:p>
            <a:pPr>
              <a:lnSpc>
                <a:spcPct val="90000"/>
              </a:lnSpc>
            </a:pPr>
            <a:r>
              <a:rPr lang="en-US" altLang="en-US" sz="2400" b="1" dirty="0" smtClean="0"/>
              <a:t>Where we use EDA?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 smtClean="0"/>
              <a:t>EDA  Methods</a:t>
            </a:r>
            <a:endParaRPr lang="en-US" altLang="en-US" sz="2400" b="1" dirty="0"/>
          </a:p>
          <a:p>
            <a:pPr>
              <a:lnSpc>
                <a:spcPct val="90000"/>
              </a:lnSpc>
            </a:pPr>
            <a:r>
              <a:rPr lang="en-US" altLang="en-US" sz="2400" b="1" dirty="0"/>
              <a:t>Examples of </a:t>
            </a:r>
            <a:r>
              <a:rPr lang="en-US" altLang="en-US" sz="2400" b="1" dirty="0" smtClean="0"/>
              <a:t>EDA</a:t>
            </a:r>
            <a:endParaRPr lang="en-US" altLang="en-US" sz="2400" b="1" dirty="0"/>
          </a:p>
          <a:p>
            <a:pPr marL="0" indent="0">
              <a:lnSpc>
                <a:spcPct val="90000"/>
              </a:lnSpc>
              <a:buNone/>
            </a:pPr>
            <a:endParaRPr lang="en-US" alt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940834" cy="6792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mtClean="0">
                <a:solidFill>
                  <a:schemeClr val="bg1"/>
                </a:solidFill>
                <a:latin typeface="+mn-lt"/>
              </a:rPr>
              <a:t>  Exploratory Data Analysis(EDA)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975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22570" y="913466"/>
            <a:ext cx="10515600" cy="109520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b="1" dirty="0">
                <a:latin typeface="+mn-lt"/>
              </a:rPr>
              <a:t>C</a:t>
            </a:r>
            <a:r>
              <a:rPr lang="en-US" sz="4000" b="1" dirty="0" smtClean="0">
                <a:latin typeface="+mn-lt"/>
              </a:rPr>
              <a:t>reate </a:t>
            </a:r>
            <a:r>
              <a:rPr lang="en-US" sz="4000" b="1" dirty="0">
                <a:latin typeface="+mn-lt"/>
              </a:rPr>
              <a:t>a </a:t>
            </a:r>
            <a:r>
              <a:rPr lang="en-US" sz="4000" b="1" dirty="0" smtClean="0">
                <a:latin typeface="+mn-lt"/>
              </a:rPr>
              <a:t>Table </a:t>
            </a:r>
            <a:r>
              <a:rPr lang="en-US" sz="4000" b="1" dirty="0">
                <a:latin typeface="+mn-lt"/>
              </a:rPr>
              <a:t>for </a:t>
            </a:r>
            <a:r>
              <a:rPr lang="en-US" sz="4000" b="1" dirty="0" smtClean="0">
                <a:latin typeface="+mn-lt"/>
              </a:rPr>
              <a:t>better information </a:t>
            </a:r>
            <a:r>
              <a:rPr lang="en-US" sz="4000" dirty="0">
                <a:latin typeface="+mn-lt"/>
              </a:rPr>
              <a:t/>
            </a:r>
            <a:br>
              <a:rPr lang="en-US" sz="4000" dirty="0">
                <a:latin typeface="+mn-lt"/>
              </a:rPr>
            </a:br>
            <a:endParaRPr lang="en-US" sz="40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526406"/>
              </p:ext>
            </p:extLst>
          </p:nvPr>
        </p:nvGraphicFramePr>
        <p:xfrm>
          <a:off x="8032629" y="1993522"/>
          <a:ext cx="3175726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405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Age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Frequency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471"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471">
                <a:tc>
                  <a:txBody>
                    <a:bodyPr/>
                    <a:lstStyle/>
                    <a:p>
                      <a:r>
                        <a:rPr lang="en-US" dirty="0" smtClean="0"/>
                        <a:t>10-20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471">
                <a:tc>
                  <a:txBody>
                    <a:bodyPr/>
                    <a:lstStyle/>
                    <a:p>
                      <a:r>
                        <a:rPr lang="en-US" dirty="0" smtClean="0"/>
                        <a:t>20-30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471">
                <a:tc>
                  <a:txBody>
                    <a:bodyPr/>
                    <a:lstStyle/>
                    <a:p>
                      <a:r>
                        <a:rPr lang="en-US" dirty="0" smtClean="0"/>
                        <a:t>30-40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471">
                <a:tc>
                  <a:txBody>
                    <a:bodyPr/>
                    <a:lstStyle/>
                    <a:p>
                      <a:r>
                        <a:rPr lang="en-US" dirty="0" smtClean="0"/>
                        <a:t>40-50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471">
                <a:tc>
                  <a:txBody>
                    <a:bodyPr/>
                    <a:lstStyle/>
                    <a:p>
                      <a:r>
                        <a:rPr lang="en-US" dirty="0" smtClean="0"/>
                        <a:t>50-60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471">
                <a:tc>
                  <a:txBody>
                    <a:bodyPr/>
                    <a:lstStyle/>
                    <a:p>
                      <a:r>
                        <a:rPr lang="en-US" dirty="0" smtClean="0"/>
                        <a:t>60-70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471">
                <a:tc>
                  <a:txBody>
                    <a:bodyPr/>
                    <a:lstStyle/>
                    <a:p>
                      <a:r>
                        <a:rPr lang="en-US" dirty="0" smtClean="0"/>
                        <a:t>&gt;70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104129"/>
              </p:ext>
            </p:extLst>
          </p:nvPr>
        </p:nvGraphicFramePr>
        <p:xfrm>
          <a:off x="958011" y="1740601"/>
          <a:ext cx="3545455" cy="4123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6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8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5828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Age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Frequency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r>
                        <a:rPr lang="en-US" dirty="0" smtClean="0"/>
                        <a:t>10-20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r>
                        <a:rPr lang="en-US" dirty="0" smtClean="0"/>
                        <a:t>20-30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r>
                        <a:rPr lang="en-US" dirty="0" smtClean="0"/>
                        <a:t>30-40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r>
                        <a:rPr lang="en-US" dirty="0" smtClean="0"/>
                        <a:t>40-50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r>
                        <a:rPr lang="en-US" dirty="0" smtClean="0"/>
                        <a:t>50-60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r>
                        <a:rPr lang="en-US" dirty="0" smtClean="0"/>
                        <a:t>60-70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r>
                        <a:rPr lang="en-US" dirty="0" smtClean="0"/>
                        <a:t>&gt;70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r>
                        <a:rPr lang="en-US" dirty="0" smtClean="0"/>
                        <a:t>0-10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748">
                <a:tc>
                  <a:txBody>
                    <a:bodyPr/>
                    <a:lstStyle/>
                    <a:p>
                      <a:r>
                        <a:rPr lang="en-US" dirty="0" smtClean="0"/>
                        <a:t>30-40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58011" y="2206300"/>
            <a:ext cx="3545455" cy="4054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12535" y="5124034"/>
            <a:ext cx="3545455" cy="3700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8" idx="3"/>
          </p:cNvCxnSpPr>
          <p:nvPr/>
        </p:nvCxnSpPr>
        <p:spPr>
          <a:xfrm>
            <a:off x="4503465" y="3492643"/>
            <a:ext cx="2071302" cy="43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279037" y="5341813"/>
            <a:ext cx="2295730" cy="45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574765" y="5418024"/>
            <a:ext cx="1457864" cy="7099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Age can't be negative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58010" y="3289922"/>
            <a:ext cx="3545455" cy="40544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12535" y="5494086"/>
            <a:ext cx="3545455" cy="40544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19" idx="3"/>
          </p:cNvCxnSpPr>
          <p:nvPr/>
        </p:nvCxnSpPr>
        <p:spPr>
          <a:xfrm flipV="1">
            <a:off x="4457990" y="3776602"/>
            <a:ext cx="1327512" cy="1920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6574765" y="3654959"/>
            <a:ext cx="1289889" cy="7099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Duplicate Values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76681" y="-17307"/>
            <a:ext cx="10515600" cy="6956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mtClean="0">
                <a:solidFill>
                  <a:schemeClr val="bg1"/>
                </a:solidFill>
                <a:latin typeface="+mn-lt"/>
              </a:rPr>
              <a:t>A Simple Example 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411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40585" y="755741"/>
            <a:ext cx="10515600" cy="101977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altLang="en-US" sz="4000" b="1" dirty="0" smtClean="0">
                <a:latin typeface="+mn-lt"/>
              </a:rPr>
              <a:t>   More Easy Approach : Relative </a:t>
            </a:r>
            <a:r>
              <a:rPr lang="en-US" altLang="en-US" sz="4000" b="1" dirty="0">
                <a:latin typeface="+mn-lt"/>
              </a:rPr>
              <a:t>Frequency Histogram</a:t>
            </a:r>
            <a:endParaRPr lang="en-US" sz="4000" b="1" dirty="0"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212041" y="3165261"/>
            <a:ext cx="4590083" cy="42275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en-US" sz="2400" dirty="0"/>
          </a:p>
          <a:p>
            <a:r>
              <a:rPr lang="en-US" altLang="en-US" sz="2400" dirty="0"/>
              <a:t>Lose no richness in the data</a:t>
            </a:r>
          </a:p>
          <a:p>
            <a:r>
              <a:rPr lang="en-US" altLang="en-US" sz="2400" dirty="0"/>
              <a:t>Easy to reconstruct data set</a:t>
            </a:r>
          </a:p>
          <a:p>
            <a:r>
              <a:rPr lang="en-US" altLang="en-US" sz="2400" dirty="0"/>
              <a:t>Allows you to spot oddities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37" y="1942986"/>
            <a:ext cx="2902172" cy="4078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76681" y="-17307"/>
            <a:ext cx="10515600" cy="6956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mtClean="0">
                <a:solidFill>
                  <a:schemeClr val="bg1"/>
                </a:solidFill>
                <a:latin typeface="+mn-lt"/>
              </a:rPr>
              <a:t>A Simple Example 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745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2505" y="3684915"/>
            <a:ext cx="4081732" cy="115450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Lets Learn  More about   </a:t>
            </a:r>
            <a:r>
              <a:rPr lang="en-US" b="1" dirty="0" smtClean="0">
                <a:solidFill>
                  <a:srgbClr val="00B0F0"/>
                </a:solidFill>
              </a:rPr>
              <a:t>Graphical</a:t>
            </a:r>
            <a:r>
              <a:rPr lang="en-US" dirty="0" smtClean="0"/>
              <a:t> EDA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 descr="Image result for let's do thi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3"/>
          <a:stretch/>
        </p:blipFill>
        <p:spPr bwMode="auto">
          <a:xfrm>
            <a:off x="1779184" y="2549358"/>
            <a:ext cx="4200765" cy="266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06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128" y="0"/>
            <a:ext cx="10515600" cy="7576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   Histograms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9101" y="2805021"/>
            <a:ext cx="3702170" cy="186186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 smtClean="0"/>
              <a:t>Useful </a:t>
            </a:r>
            <a:r>
              <a:rPr lang="en-US" altLang="en-US" dirty="0"/>
              <a:t>for illustrating the shape of the </a:t>
            </a:r>
            <a:r>
              <a:rPr lang="en-US" altLang="en-US" b="1" dirty="0">
                <a:solidFill>
                  <a:srgbClr val="00B0F0"/>
                </a:solidFill>
              </a:rPr>
              <a:t>distribution</a:t>
            </a:r>
            <a:r>
              <a:rPr lang="en-US" altLang="en-US" dirty="0"/>
              <a:t> of a batch of </a:t>
            </a:r>
            <a:r>
              <a:rPr lang="en-US" altLang="en-US" dirty="0" smtClean="0"/>
              <a:t>numbers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602" y="2122098"/>
            <a:ext cx="5189125" cy="29919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2229928" y="54062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altLang="en-US" dirty="0" smtClean="0"/>
              <a:t>Above </a:t>
            </a:r>
            <a:r>
              <a:rPr lang="en-US" altLang="en-US" dirty="0"/>
              <a:t>is clearly </a:t>
            </a:r>
            <a:r>
              <a:rPr lang="en-US" altLang="en-US" b="1" dirty="0">
                <a:solidFill>
                  <a:srgbClr val="00B0F0"/>
                </a:solidFill>
              </a:rPr>
              <a:t>bimodal</a:t>
            </a:r>
            <a:endParaRPr lang="en-US" altLang="en-US" dirty="0">
              <a:solidFill>
                <a:srgbClr val="00B0F0"/>
              </a:solidFill>
            </a:endParaRPr>
          </a:p>
          <a:p>
            <a:pPr>
              <a:buFontTx/>
              <a:buChar char="•"/>
            </a:pPr>
            <a:r>
              <a:rPr lang="en-US" altLang="en-US" u="sng" dirty="0" smtClean="0"/>
              <a:t>May</a:t>
            </a:r>
            <a:r>
              <a:rPr lang="en-US" altLang="en-US" dirty="0" smtClean="0"/>
              <a:t> </a:t>
            </a:r>
            <a:r>
              <a:rPr lang="en-US" altLang="en-US" dirty="0"/>
              <a:t>be </a:t>
            </a:r>
            <a:r>
              <a:rPr lang="en-US" altLang="en-US" b="1" dirty="0">
                <a:solidFill>
                  <a:srgbClr val="00B0F0"/>
                </a:solidFill>
              </a:rPr>
              <a:t>multimodal…</a:t>
            </a:r>
          </a:p>
        </p:txBody>
      </p:sp>
    </p:spTree>
    <p:extLst>
      <p:ext uri="{BB962C8B-B14F-4D97-AF65-F5344CB8AC3E}">
        <p14:creationId xmlns:p14="http://schemas.microsoft.com/office/powerpoint/2010/main" val="69764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493" y="1863664"/>
            <a:ext cx="5734725" cy="3758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0128" y="0"/>
            <a:ext cx="10515600" cy="7576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mtClean="0">
                <a:solidFill>
                  <a:schemeClr val="bg1"/>
                </a:solidFill>
                <a:latin typeface="+mn-lt"/>
              </a:rPr>
              <a:t>   Histograms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283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50817" y="0"/>
            <a:ext cx="10515600" cy="6792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Real Zeros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3746" y="1939925"/>
            <a:ext cx="4393707" cy="2815436"/>
          </a:xfrm>
        </p:spPr>
        <p:txBody>
          <a:bodyPr/>
          <a:lstStyle/>
          <a:p>
            <a:r>
              <a:rPr lang="en-US" sz="2400" dirty="0" smtClean="0"/>
              <a:t>A </a:t>
            </a:r>
            <a:r>
              <a:rPr lang="en-US" sz="2400" b="1" dirty="0" smtClean="0">
                <a:solidFill>
                  <a:schemeClr val="accent1"/>
                </a:solidFill>
              </a:rPr>
              <a:t>real </a:t>
            </a:r>
            <a:r>
              <a:rPr lang="en-US" sz="2400" b="1" dirty="0">
                <a:solidFill>
                  <a:schemeClr val="accent1"/>
                </a:solidFill>
              </a:rPr>
              <a:t>zero</a:t>
            </a:r>
            <a:r>
              <a:rPr lang="en-US" sz="2400" dirty="0"/>
              <a:t> is where a graph crosses or touches the x-axis.</a:t>
            </a:r>
            <a:endParaRPr lang="en-US" sz="2400" dirty="0" smtClean="0"/>
          </a:p>
          <a:p>
            <a:r>
              <a:rPr lang="en-US" sz="2400" dirty="0" smtClean="0"/>
              <a:t>Putting y=0 , we can find </a:t>
            </a:r>
            <a:r>
              <a:rPr lang="en-US" sz="2400" dirty="0" smtClean="0">
                <a:solidFill>
                  <a:schemeClr val="accent1"/>
                </a:solidFill>
              </a:rPr>
              <a:t>real zero </a:t>
            </a:r>
            <a:r>
              <a:rPr lang="en-US" sz="2400" dirty="0" smtClean="0"/>
              <a:t>points.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298" y="4222980"/>
            <a:ext cx="5048250" cy="1419225"/>
          </a:xfrm>
          <a:prstGeom prst="rect">
            <a:avLst/>
          </a:prstGeom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 t="7281" r="1447" b="8060"/>
          <a:stretch/>
        </p:blipFill>
        <p:spPr bwMode="auto">
          <a:xfrm>
            <a:off x="944084" y="1939925"/>
            <a:ext cx="4412203" cy="290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>
            <a:stCxn id="17" idx="1"/>
          </p:cNvCxnSpPr>
          <p:nvPr/>
        </p:nvCxnSpPr>
        <p:spPr>
          <a:xfrm flipH="1">
            <a:off x="7399479" y="3556509"/>
            <a:ext cx="805956" cy="12579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9575837" y="3639845"/>
            <a:ext cx="808126" cy="125675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205435" y="3300722"/>
            <a:ext cx="2178528" cy="51157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real </a:t>
            </a:r>
            <a:r>
              <a:rPr lang="en-US" sz="2000" b="1" dirty="0" smtClean="0">
                <a:solidFill>
                  <a:srgbClr val="FF0000"/>
                </a:solidFill>
              </a:rPr>
              <a:t>Zero points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61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26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138" y="1489707"/>
            <a:ext cx="3626424" cy="45914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946677" y="4538702"/>
            <a:ext cx="1897354" cy="4128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real </a:t>
            </a:r>
            <a:r>
              <a:rPr lang="en-US" sz="2000" b="1" dirty="0" smtClean="0">
                <a:solidFill>
                  <a:srgbClr val="FF0000"/>
                </a:solidFill>
              </a:rPr>
              <a:t>Zero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180669" y="4538702"/>
            <a:ext cx="1897354" cy="4128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Not real </a:t>
            </a:r>
            <a:r>
              <a:rPr lang="en-US" sz="2000" b="1" dirty="0" smtClean="0">
                <a:solidFill>
                  <a:srgbClr val="FF0000"/>
                </a:solidFill>
              </a:rPr>
              <a:t>Zero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714697" y="4951511"/>
            <a:ext cx="816744" cy="8086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04668" y="4951511"/>
            <a:ext cx="1231665" cy="80863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550817" y="0"/>
            <a:ext cx="10515600" cy="6792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mtClean="0">
                <a:solidFill>
                  <a:schemeClr val="bg1"/>
                </a:solidFill>
                <a:latin typeface="+mn-lt"/>
              </a:rPr>
              <a:t>Real Zeros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9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9263" y="0"/>
            <a:ext cx="10515600" cy="7587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latin typeface="+mn-lt"/>
              </a:rPr>
              <a:t>    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Histogram 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with different bin width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2219" y="2157790"/>
            <a:ext cx="6053052" cy="3039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27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50898" y="3355675"/>
            <a:ext cx="5050227" cy="224066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906388" y="2413524"/>
            <a:ext cx="9817094" cy="3694392"/>
            <a:chOff x="1906388" y="2413524"/>
            <a:chExt cx="9817094" cy="3694392"/>
          </a:xfrm>
        </p:grpSpPr>
        <p:sp>
          <p:nvSpPr>
            <p:cNvPr id="7" name="Rectangle 6"/>
            <p:cNvSpPr/>
            <p:nvPr/>
          </p:nvSpPr>
          <p:spPr>
            <a:xfrm>
              <a:off x="7838719" y="2413524"/>
              <a:ext cx="3884763" cy="18097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00100" lvl="1" indent="-3429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altLang="he-IL" sz="2400" dirty="0" smtClean="0"/>
                <a:t>Outliers</a:t>
              </a:r>
              <a:r>
                <a:rPr lang="en-US" altLang="he-IL" sz="2400" dirty="0"/>
                <a:t>, or strange patterns.</a:t>
              </a:r>
            </a:p>
            <a:p>
              <a:pPr marL="800100" lvl="1" indent="-3429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altLang="he-IL" sz="2400" dirty="0"/>
                <a:t>Bin width and position matter</a:t>
              </a:r>
            </a:p>
            <a:p>
              <a:pPr marL="800100" lvl="1" indent="-3429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altLang="he-IL" sz="2400" dirty="0"/>
                <a:t>Beware of real </a:t>
              </a:r>
              <a:r>
                <a:rPr lang="en-US" altLang="he-IL" sz="2800" dirty="0"/>
                <a:t>zeros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8153400" y="5596343"/>
              <a:ext cx="1991081" cy="51157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Not real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Zeroes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6780362" y="3355675"/>
              <a:ext cx="2220763" cy="224066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5149055" y="5462271"/>
              <a:ext cx="1739477" cy="584288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Careful about 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Y-axis Scale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906388" y="3200400"/>
              <a:ext cx="3247039" cy="250132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984075" y="4770408"/>
              <a:ext cx="3087293" cy="90970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17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46860" y="-40255"/>
            <a:ext cx="10281491" cy="77177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Univariate : Single Variable 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28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29113" y="5886441"/>
            <a:ext cx="2599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/>
              <a:t>P.C </a:t>
            </a:r>
            <a:r>
              <a:rPr lang="en-US" sz="1200" b="1" dirty="0"/>
              <a:t>: </a:t>
            </a:r>
            <a:r>
              <a:rPr lang="en-US" sz="1200" b="1" dirty="0" smtClean="0"/>
              <a:t>Global Industry Analysts Inc,USA </a:t>
            </a:r>
            <a:endParaRPr lang="en-US" sz="12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412" y="1765335"/>
            <a:ext cx="3343275" cy="3971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415" y="2042334"/>
            <a:ext cx="3164370" cy="365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61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98525" y="0"/>
            <a:ext cx="10515600" cy="6965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Multivariate : Two or more Variables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29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337255" y="2256943"/>
            <a:ext cx="1289889" cy="7099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Variable-1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9417629" y="3951688"/>
            <a:ext cx="1289889" cy="7099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Variable-2</a:t>
            </a:r>
            <a:endParaRPr lang="en-US" sz="1200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13" y="1681379"/>
            <a:ext cx="6934493" cy="394190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7226423" y="2716567"/>
            <a:ext cx="2173263" cy="79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225771" y="3187419"/>
            <a:ext cx="5200785" cy="12071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03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940834" cy="6792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  Exploratory 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Data Analysis(EDA)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953329" y="2772551"/>
            <a:ext cx="5797684" cy="313220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 To Identify Mistakes ( </a:t>
            </a:r>
            <a:r>
              <a:rPr lang="en-US" sz="2400" b="1" dirty="0" smtClean="0">
                <a:solidFill>
                  <a:srgbClr val="00B0F0"/>
                </a:solidFill>
              </a:rPr>
              <a:t>Missing </a:t>
            </a:r>
            <a:r>
              <a:rPr lang="en-US" sz="2400" dirty="0" smtClean="0"/>
              <a:t>values ,</a:t>
            </a:r>
            <a:r>
              <a:rPr lang="en-US" sz="2400" b="1" dirty="0" smtClean="0">
                <a:solidFill>
                  <a:srgbClr val="00B0F0"/>
                </a:solidFill>
              </a:rPr>
              <a:t>Empty</a:t>
            </a:r>
            <a:r>
              <a:rPr lang="en-US" sz="2400" dirty="0" smtClean="0"/>
              <a:t> values)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To guess what actually happened(Test </a:t>
            </a:r>
            <a:r>
              <a:rPr lang="en-US" sz="2400" b="1" dirty="0" smtClean="0">
                <a:solidFill>
                  <a:srgbClr val="00B0F0"/>
                </a:solidFill>
              </a:rPr>
              <a:t>assumptions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To identify odd values (</a:t>
            </a:r>
            <a:r>
              <a:rPr lang="en-US" sz="2400" b="1" dirty="0" smtClean="0">
                <a:solidFill>
                  <a:srgbClr val="00B0F0"/>
                </a:solidFill>
              </a:rPr>
              <a:t>Outliers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3</a:t>
            </a:fld>
            <a:endParaRPr lang="en-US"/>
          </a:p>
        </p:txBody>
      </p:sp>
      <p:pic>
        <p:nvPicPr>
          <p:cNvPr id="8194" name="Picture 2" descr="Image result for understand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049" y="2772551"/>
            <a:ext cx="4233087" cy="290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96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15030" y="0"/>
            <a:ext cx="10515600" cy="7335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Pie 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Charts:  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Where you Search in Internet?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264664" y="2890354"/>
            <a:ext cx="3273129" cy="13458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Good for comparing </a:t>
            </a:r>
            <a:r>
              <a:rPr lang="en-US" sz="2400" dirty="0" smtClean="0">
                <a:solidFill>
                  <a:srgbClr val="00B0F0"/>
                </a:solidFill>
              </a:rPr>
              <a:t>popularity </a:t>
            </a:r>
            <a:r>
              <a:rPr lang="en-US" sz="2400" dirty="0" smtClean="0"/>
              <a:t>of each category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733448" y="1809489"/>
            <a:ext cx="4857778" cy="3507628"/>
            <a:chOff x="1148346" y="2366010"/>
            <a:chExt cx="4857778" cy="350762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8346" y="2366010"/>
              <a:ext cx="4787439" cy="350762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695931" y="2440437"/>
              <a:ext cx="13101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b="1" dirty="0" smtClean="0">
                  <a:solidFill>
                    <a:srgbClr val="FFC000"/>
                  </a:solidFill>
                </a:rPr>
                <a:t>Google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1600" b="1" dirty="0" smtClean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Bing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sz="1600" b="1" dirty="0" smtClean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Yahoo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rgbClr val="FF9900"/>
                  </a:solidFill>
                </a:rPr>
                <a:t> </a:t>
              </a:r>
              <a:r>
                <a:rPr lang="en-US" sz="1600" b="1" dirty="0" smtClean="0">
                  <a:solidFill>
                    <a:srgbClr val="FF9900"/>
                  </a:solidFill>
                </a:rPr>
                <a:t>Ask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b="1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sz="1600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Others</a:t>
              </a:r>
              <a:endParaRPr 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97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0"/>
            <a:ext cx="9378517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he-IL" sz="4000" b="1" dirty="0" smtClean="0">
                <a:latin typeface="+mn-lt"/>
              </a:rPr>
              <a:t>       </a:t>
            </a:r>
            <a:r>
              <a:rPr lang="en-US" altLang="he-IL" sz="4000" b="1" dirty="0" smtClean="0">
                <a:solidFill>
                  <a:schemeClr val="bg1"/>
                </a:solidFill>
                <a:latin typeface="+mn-lt"/>
              </a:rPr>
              <a:t>Bar </a:t>
            </a:r>
            <a:r>
              <a:rPr lang="en-US" altLang="he-IL" sz="4000" b="1" dirty="0" smtClean="0">
                <a:solidFill>
                  <a:schemeClr val="bg1"/>
                </a:solidFill>
                <a:latin typeface="+mn-lt"/>
              </a:rPr>
              <a:t>charts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7704745" y="2688304"/>
            <a:ext cx="3347545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Garamond" pitchFamily="18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Garamond" pitchFamily="18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Garamond" pitchFamily="18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Garamond" pitchFamily="18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Garamond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aramond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aramond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aramond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Garamond" pitchFamily="18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en-US" altLang="he-IL" sz="2000" b="1" dirty="0" smtClean="0">
                <a:solidFill>
                  <a:srgbClr val="00B0F0"/>
                </a:solidFill>
                <a:latin typeface="+mn-lt"/>
              </a:rPr>
              <a:t>Barcharts</a:t>
            </a:r>
            <a:r>
              <a:rPr lang="en-US" altLang="he-IL" sz="2000" b="1" dirty="0" smtClean="0">
                <a:latin typeface="+mn-lt"/>
              </a:rPr>
              <a:t> </a:t>
            </a:r>
            <a:r>
              <a:rPr lang="en-US" altLang="he-IL" sz="2000" dirty="0" smtClean="0">
                <a:latin typeface="+mn-lt"/>
              </a:rPr>
              <a:t>can </a:t>
            </a:r>
            <a:r>
              <a:rPr lang="en-US" altLang="he-IL" sz="2000" dirty="0">
                <a:latin typeface="+mn-lt"/>
              </a:rPr>
              <a:t>be used to compare continuous values across two or more categorical </a:t>
            </a:r>
            <a:r>
              <a:rPr lang="en-US" altLang="he-IL" sz="2000" dirty="0" smtClean="0">
                <a:latin typeface="+mn-lt"/>
              </a:rPr>
              <a:t>ones(Stacked).</a:t>
            </a:r>
            <a:endParaRPr lang="en-US" altLang="he-IL" sz="2000" dirty="0">
              <a:latin typeface="+mn-lt"/>
            </a:endParaRPr>
          </a:p>
          <a:p>
            <a:pPr marL="342900" indent="-342900" algn="ctr">
              <a:spcBef>
                <a:spcPct val="50000"/>
              </a:spcBef>
            </a:pPr>
            <a:endParaRPr lang="en-US" altLang="he-IL" sz="2000" dirty="0"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23" y="1995457"/>
            <a:ext cx="6678353" cy="3732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153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42503" y="0"/>
            <a:ext cx="11144188" cy="109966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+mn-lt"/>
              </a:rPr>
              <a:t>Stacked Bar charts : 2018 banking Industry Outlook</a:t>
            </a:r>
            <a:endParaRPr lang="en-US" sz="3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173" y="1702854"/>
            <a:ext cx="7244178" cy="42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5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3080" y="0"/>
            <a:ext cx="10515600" cy="109966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+mn-lt"/>
              </a:rPr>
              <a:t>Stacked bar charts : Company Sales Strategy</a:t>
            </a:r>
            <a:endParaRPr lang="en-US" sz="3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8638"/>
          <a:stretch/>
        </p:blipFill>
        <p:spPr>
          <a:xfrm>
            <a:off x="1798654" y="2009670"/>
            <a:ext cx="9412479" cy="4075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145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34033" y="0"/>
            <a:ext cx="10515600" cy="9485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Box Plots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608890" y="2090057"/>
            <a:ext cx="4602144" cy="39575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he-IL" sz="2400" dirty="0"/>
              <a:t>Shows a lot of </a:t>
            </a:r>
            <a:r>
              <a:rPr lang="en-US" altLang="he-IL" sz="2400" dirty="0" smtClean="0"/>
              <a:t>information about a variable in one plot</a:t>
            </a:r>
            <a:endParaRPr lang="en-US" altLang="he-IL" sz="2400" dirty="0"/>
          </a:p>
          <a:p>
            <a:pPr lvl="1"/>
            <a:r>
              <a:rPr lang="en-US" altLang="he-IL" sz="1800" dirty="0"/>
              <a:t>Median</a:t>
            </a:r>
          </a:p>
          <a:p>
            <a:pPr lvl="1"/>
            <a:r>
              <a:rPr lang="en-US" altLang="he-IL" sz="1800" dirty="0"/>
              <a:t>IQR</a:t>
            </a:r>
          </a:p>
          <a:p>
            <a:pPr lvl="1"/>
            <a:r>
              <a:rPr lang="en-US" altLang="he-IL" sz="1800" dirty="0"/>
              <a:t>Outliers</a:t>
            </a:r>
          </a:p>
          <a:p>
            <a:pPr lvl="1"/>
            <a:r>
              <a:rPr lang="en-US" altLang="he-IL" sz="1800" dirty="0"/>
              <a:t>Range</a:t>
            </a:r>
          </a:p>
          <a:p>
            <a:pPr lvl="1"/>
            <a:r>
              <a:rPr lang="en-US" altLang="he-IL" sz="1800" dirty="0"/>
              <a:t>Skewness</a:t>
            </a:r>
          </a:p>
          <a:p>
            <a:r>
              <a:rPr lang="en-US" altLang="he-IL" sz="2400" dirty="0"/>
              <a:t>Negatives</a:t>
            </a:r>
          </a:p>
          <a:p>
            <a:pPr lvl="1"/>
            <a:r>
              <a:rPr lang="en-US" altLang="he-IL" sz="1800" dirty="0" smtClean="0"/>
              <a:t>Over plotting </a:t>
            </a:r>
            <a:endParaRPr lang="en-US" altLang="he-IL" sz="1800" dirty="0"/>
          </a:p>
          <a:p>
            <a:pPr lvl="1"/>
            <a:r>
              <a:rPr lang="en-US" altLang="he-IL" sz="1800" dirty="0"/>
              <a:t>Hard to tell distributional shape</a:t>
            </a:r>
          </a:p>
          <a:p>
            <a:pPr lvl="1"/>
            <a:r>
              <a:rPr lang="en-US" altLang="he-IL" sz="1800" dirty="0"/>
              <a:t>no standard implementation in software (many options for whiskers, outliers)</a:t>
            </a:r>
          </a:p>
          <a:p>
            <a:pPr lvl="1"/>
            <a:endParaRPr lang="en-US" altLang="he-IL" sz="18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34</a:t>
            </a:fld>
            <a:endParaRPr lang="en-US"/>
          </a:p>
        </p:txBody>
      </p:sp>
      <p:pic>
        <p:nvPicPr>
          <p:cNvPr id="4098" name="Picture 2" descr="Image result for Box Plo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48" y="2484091"/>
            <a:ext cx="4603952" cy="2301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79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43709" y="-43009"/>
            <a:ext cx="10515600" cy="10092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Box Plot : Salary Distribution in a company 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528" y="1955288"/>
            <a:ext cx="6405929" cy="38071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8930936" y="3508345"/>
            <a:ext cx="1991081" cy="51157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Outlier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252106" y="2241852"/>
            <a:ext cx="2678830" cy="15222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63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76682" y="0"/>
            <a:ext cx="10515600" cy="10192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Scatter Plot 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5374" y="3249068"/>
            <a:ext cx="3686908" cy="12166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Shows </a:t>
            </a:r>
            <a:r>
              <a:rPr lang="en-US" sz="2400" b="1" dirty="0" smtClean="0">
                <a:solidFill>
                  <a:srgbClr val="00B0F0"/>
                </a:solidFill>
              </a:rPr>
              <a:t>Relationship </a:t>
            </a:r>
            <a:r>
              <a:rPr lang="en-US" sz="2400" dirty="0" smtClean="0"/>
              <a:t>between sets of data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6629"/>
          <a:stretch/>
        </p:blipFill>
        <p:spPr>
          <a:xfrm>
            <a:off x="840666" y="2746967"/>
            <a:ext cx="5922575" cy="20498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395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88277" y="49188"/>
            <a:ext cx="10515600" cy="69772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+mn-lt"/>
              </a:rPr>
              <a:t>Scatter Plot : Healthy food(Nutritionist Vs Public)  </a:t>
            </a:r>
            <a:endParaRPr lang="en-US" sz="3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37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442227" y="1508190"/>
            <a:ext cx="8417731" cy="4399846"/>
            <a:chOff x="3443131" y="1956504"/>
            <a:chExt cx="8417731" cy="439984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3131" y="1956504"/>
              <a:ext cx="4795680" cy="439984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9982200" y="5014672"/>
              <a:ext cx="1878662" cy="40162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</a:rPr>
                <a:t>Unhealthiest  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/>
            <p:cNvCxnSpPr>
              <a:endCxn id="20" idx="1"/>
            </p:cNvCxnSpPr>
            <p:nvPr/>
          </p:nvCxnSpPr>
          <p:spPr>
            <a:xfrm>
              <a:off x="7500434" y="2552281"/>
              <a:ext cx="2510798" cy="133409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10011232" y="3456633"/>
              <a:ext cx="1849630" cy="85948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</a:rPr>
                <a:t>Heathiest 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337889" y="5663591"/>
              <a:ext cx="1630477" cy="48882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</a:rPr>
                <a:t> Public 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 flipV="1">
            <a:off x="2423604" y="4818070"/>
            <a:ext cx="5557692" cy="39720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40401" y="1615146"/>
            <a:ext cx="1630477" cy="4888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 Nutritionist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28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31506" y="0"/>
            <a:ext cx="10515600" cy="71845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+mn-lt"/>
              </a:rPr>
              <a:t>Time Series Graph</a:t>
            </a:r>
            <a:endParaRPr lang="en-US" sz="3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1842"/>
          <a:stretch/>
        </p:blipFill>
        <p:spPr>
          <a:xfrm>
            <a:off x="864001" y="2587449"/>
            <a:ext cx="6349198" cy="228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7477575" y="2714786"/>
            <a:ext cx="37279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he-IL" sz="2000" dirty="0" smtClean="0"/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he-IL" sz="2400" b="1" dirty="0">
                <a:solidFill>
                  <a:srgbClr val="00B0F0"/>
                </a:solidFill>
              </a:rPr>
              <a:t>Time ordered  </a:t>
            </a:r>
            <a:r>
              <a:rPr lang="en-US" altLang="he-IL" sz="2400" dirty="0"/>
              <a:t>data 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he-IL" sz="2400" b="1" dirty="0" smtClean="0">
                <a:solidFill>
                  <a:srgbClr val="00B0F0"/>
                </a:solidFill>
              </a:rPr>
              <a:t>Predict</a:t>
            </a:r>
            <a:r>
              <a:rPr lang="en-US" altLang="he-IL" sz="2400" dirty="0" smtClean="0"/>
              <a:t> Changes in business or economy</a:t>
            </a:r>
            <a:endParaRPr lang="en-US" altLang="he-IL" sz="2400" dirty="0"/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he-IL" sz="2400" dirty="0"/>
              <a:t> </a:t>
            </a:r>
            <a:r>
              <a:rPr lang="en-US" altLang="he-IL" sz="2400" dirty="0" smtClean="0"/>
              <a:t>See for </a:t>
            </a:r>
            <a:r>
              <a:rPr lang="en-US" altLang="he-IL" sz="2400" b="1" dirty="0" smtClean="0">
                <a:solidFill>
                  <a:srgbClr val="00B0F0"/>
                </a:solidFill>
              </a:rPr>
              <a:t>seasonal</a:t>
            </a:r>
            <a:r>
              <a:rPr lang="en-US" altLang="he-IL" sz="2400" dirty="0" smtClean="0"/>
              <a:t> patterns</a:t>
            </a:r>
            <a:endParaRPr lang="en-US" altLang="he-IL" sz="2400" dirty="0"/>
          </a:p>
        </p:txBody>
      </p:sp>
    </p:spTree>
    <p:extLst>
      <p:ext uri="{BB962C8B-B14F-4D97-AF65-F5344CB8AC3E}">
        <p14:creationId xmlns:p14="http://schemas.microsoft.com/office/powerpoint/2010/main" val="18440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51240" y="38479"/>
            <a:ext cx="10515600" cy="66691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+mn-lt"/>
              </a:rPr>
              <a:t>Time Series Graph : Crime Trends in India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39</a:t>
            </a:fld>
            <a:endParaRPr lang="en-US" dirty="0"/>
          </a:p>
        </p:txBody>
      </p:sp>
      <p:pic>
        <p:nvPicPr>
          <p:cNvPr id="5122" name="Picture 2" descr="Image result for Crime trends in delh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" t="-1607" r="-150" b="1607"/>
          <a:stretch/>
        </p:blipFill>
        <p:spPr bwMode="auto">
          <a:xfrm>
            <a:off x="852435" y="2239134"/>
            <a:ext cx="6101025" cy="34242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48608" y="598701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 : Wikipedia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300307" y="4591747"/>
            <a:ext cx="2169265" cy="51157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9900"/>
                </a:solidFill>
              </a:rPr>
              <a:t>Decreasing </a:t>
            </a:r>
            <a:endParaRPr lang="en-US" sz="2000" b="1" dirty="0">
              <a:solidFill>
                <a:srgbClr val="FF99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70166" y="2729565"/>
            <a:ext cx="2169265" cy="51157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9900"/>
                </a:solidFill>
              </a:rPr>
              <a:t>Increasing</a:t>
            </a:r>
            <a:endParaRPr lang="en-US" sz="2000" b="1" dirty="0">
              <a:solidFill>
                <a:srgbClr val="FF99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76323" y="5469522"/>
            <a:ext cx="2169265" cy="51157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9900"/>
                </a:solidFill>
              </a:rPr>
              <a:t>Almost Constant</a:t>
            </a:r>
            <a:endParaRPr lang="en-US" sz="2000" b="1" dirty="0">
              <a:solidFill>
                <a:srgbClr val="FF99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752731" y="4143660"/>
            <a:ext cx="3547576" cy="81051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838502" y="4777608"/>
            <a:ext cx="5537821" cy="96032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607413" y="3027322"/>
            <a:ext cx="3862753" cy="38476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30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953329" y="2772551"/>
            <a:ext cx="5836594" cy="3132205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2400" dirty="0" smtClean="0"/>
              <a:t>To get a General sense of data(</a:t>
            </a:r>
            <a:r>
              <a:rPr lang="en-US" sz="2400" b="1" dirty="0" smtClean="0">
                <a:solidFill>
                  <a:srgbClr val="00B0F0"/>
                </a:solidFill>
              </a:rPr>
              <a:t>Mean</a:t>
            </a:r>
            <a:r>
              <a:rPr lang="en-US" sz="2400" dirty="0" smtClean="0"/>
              <a:t> , </a:t>
            </a:r>
            <a:r>
              <a:rPr lang="en-US" sz="2400" b="1" dirty="0" smtClean="0">
                <a:solidFill>
                  <a:srgbClr val="00B0F0"/>
                </a:solidFill>
              </a:rPr>
              <a:t>Median</a:t>
            </a:r>
            <a:r>
              <a:rPr lang="en-US" sz="2400" dirty="0" smtClean="0"/>
              <a:t> ,</a:t>
            </a:r>
            <a:r>
              <a:rPr lang="en-US" sz="2400" b="1" dirty="0" smtClean="0">
                <a:solidFill>
                  <a:srgbClr val="00B0F0"/>
                </a:solidFill>
              </a:rPr>
              <a:t>Quantiles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To determine relationships among the explanatory variables(</a:t>
            </a:r>
            <a:r>
              <a:rPr lang="en-US" sz="2400" b="1" dirty="0" smtClean="0">
                <a:solidFill>
                  <a:srgbClr val="00B0F0"/>
                </a:solidFill>
              </a:rPr>
              <a:t>Draw patterns </a:t>
            </a:r>
            <a:r>
              <a:rPr lang="en-US" sz="2400" dirty="0" smtClean="0"/>
              <a:t>through</a:t>
            </a:r>
            <a:r>
              <a:rPr lang="en-US" sz="2400" b="1" dirty="0" smtClean="0">
                <a:solidFill>
                  <a:srgbClr val="00B0F0"/>
                </a:solidFill>
              </a:rPr>
              <a:t> visualization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 smtClean="0"/>
              <a:t> Discover hidden patterns</a:t>
            </a:r>
            <a:r>
              <a:rPr lang="en-US" sz="2400" b="1" dirty="0" smtClean="0"/>
              <a:t>(</a:t>
            </a:r>
            <a:r>
              <a:rPr lang="en-US" sz="2400" b="1" dirty="0" smtClean="0">
                <a:solidFill>
                  <a:srgbClr val="00B0F0"/>
                </a:solidFill>
              </a:rPr>
              <a:t>Data mining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4</a:t>
            </a:fld>
            <a:endParaRPr lang="en-US"/>
          </a:p>
        </p:txBody>
      </p:sp>
      <p:pic>
        <p:nvPicPr>
          <p:cNvPr id="8194" name="Picture 2" descr="Image result for understand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049" y="2772551"/>
            <a:ext cx="4233087" cy="290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940834" cy="6792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mtClean="0">
                <a:solidFill>
                  <a:schemeClr val="bg1"/>
                </a:solidFill>
                <a:latin typeface="+mn-lt"/>
              </a:rPr>
              <a:t>  Exploratory Data Analysis(EDA)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075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6761" y="0"/>
            <a:ext cx="10515600" cy="62701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he-IL" sz="4000" b="1" dirty="0">
                <a:solidFill>
                  <a:schemeClr val="bg1"/>
                </a:solidFill>
                <a:latin typeface="+mn-lt"/>
              </a:rPr>
              <a:t>Spatial </a:t>
            </a:r>
            <a:r>
              <a:rPr lang="en-US" altLang="he-IL" sz="4000" b="1" dirty="0" smtClean="0">
                <a:solidFill>
                  <a:schemeClr val="bg1"/>
                </a:solidFill>
                <a:latin typeface="+mn-lt"/>
              </a:rPr>
              <a:t>Data Graph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2617" y="2457961"/>
            <a:ext cx="5395966" cy="3427326"/>
          </a:xfrm>
        </p:spPr>
        <p:txBody>
          <a:bodyPr/>
          <a:lstStyle/>
          <a:p>
            <a:r>
              <a:rPr lang="en-US" altLang="he-IL" dirty="0" smtClean="0"/>
              <a:t>Data </a:t>
            </a:r>
            <a:r>
              <a:rPr lang="en-US" altLang="he-IL" dirty="0"/>
              <a:t>has a geographic </a:t>
            </a:r>
            <a:r>
              <a:rPr lang="en-US" altLang="he-IL" dirty="0" smtClean="0"/>
              <a:t>component </a:t>
            </a:r>
            <a:endParaRPr lang="en-US" altLang="he-IL" dirty="0"/>
          </a:p>
          <a:p>
            <a:r>
              <a:rPr lang="en-US" altLang="he-IL" dirty="0" smtClean="0"/>
              <a:t> Get latitude/longitude for Spatial Data</a:t>
            </a:r>
            <a:endParaRPr lang="en-US" altLang="he-IL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40</a:t>
            </a:fld>
            <a:endParaRPr lang="en-US"/>
          </a:p>
        </p:txBody>
      </p:sp>
      <p:pic>
        <p:nvPicPr>
          <p:cNvPr id="6146" name="Picture 2" descr="Image result for spatial graph real time examples pollution delh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9" b="7645"/>
          <a:stretch/>
        </p:blipFill>
        <p:spPr bwMode="auto">
          <a:xfrm>
            <a:off x="1826567" y="1962302"/>
            <a:ext cx="3723333" cy="3895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074840" y="5158436"/>
            <a:ext cx="2169265" cy="51157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E.g. </a:t>
            </a:r>
            <a:r>
              <a:rPr lang="en-US" sz="2000" b="1" dirty="0" smtClean="0">
                <a:solidFill>
                  <a:srgbClr val="00B0F0"/>
                </a:solidFill>
              </a:rPr>
              <a:t>: Air Pollution  in Delhi</a:t>
            </a:r>
            <a:endParaRPr lang="en-US" sz="2000" b="1" dirty="0">
              <a:solidFill>
                <a:srgbClr val="00B0F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549900" y="3823110"/>
            <a:ext cx="3524940" cy="15911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81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5280" y="1"/>
            <a:ext cx="11057266" cy="6139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he-IL" sz="3200" b="1" dirty="0">
                <a:solidFill>
                  <a:schemeClr val="bg1"/>
                </a:solidFill>
                <a:latin typeface="+mn-lt"/>
              </a:rPr>
              <a:t>Spatial </a:t>
            </a:r>
            <a:r>
              <a:rPr lang="en-US" altLang="he-IL" sz="3200" b="1" dirty="0" smtClean="0">
                <a:solidFill>
                  <a:schemeClr val="bg1"/>
                </a:solidFill>
                <a:latin typeface="+mn-lt"/>
              </a:rPr>
              <a:t>Data Graph: You Tube Blocking by Country</a:t>
            </a:r>
            <a:endParaRPr lang="en-US" sz="3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41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50" y="2058196"/>
            <a:ext cx="5607126" cy="38901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011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-19583"/>
            <a:ext cx="10515600" cy="66278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+mn-lt"/>
              </a:rPr>
              <a:t>Area Charts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320" y="3062795"/>
            <a:ext cx="3614559" cy="46500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Displays </a:t>
            </a:r>
            <a:r>
              <a:rPr lang="en-US" sz="2400" dirty="0"/>
              <a:t>graphically </a:t>
            </a:r>
            <a:r>
              <a:rPr lang="en-US" sz="2400" b="1" dirty="0" smtClean="0">
                <a:solidFill>
                  <a:schemeClr val="accent1"/>
                </a:solidFill>
              </a:rPr>
              <a:t>Quantitative </a:t>
            </a:r>
            <a:r>
              <a:rPr lang="en-US" sz="2400" dirty="0"/>
              <a:t>data. It is based on the </a:t>
            </a:r>
            <a:r>
              <a:rPr lang="en-US" sz="2400" b="1" dirty="0">
                <a:solidFill>
                  <a:schemeClr val="accent1"/>
                </a:solidFill>
              </a:rPr>
              <a:t>line chart</a:t>
            </a:r>
            <a:r>
              <a:rPr lang="en-US" sz="2400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42</a:t>
            </a:fld>
            <a:endParaRPr lang="en-US"/>
          </a:p>
        </p:txBody>
      </p:sp>
      <p:pic>
        <p:nvPicPr>
          <p:cNvPr id="7170" name="Picture 2" descr="Image result for internet usage graph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7EC"/>
              </a:clrFrom>
              <a:clrTo>
                <a:srgbClr val="FFF7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17" y="1634522"/>
            <a:ext cx="5625033" cy="421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38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96661" y="0"/>
            <a:ext cx="9827053" cy="62701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Heat Map 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9172" y="2516083"/>
            <a:ext cx="4003089" cy="224034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 A two-dimensional </a:t>
            </a:r>
            <a:r>
              <a:rPr lang="en-US" dirty="0"/>
              <a:t>representation of data in which values are represented by </a:t>
            </a:r>
            <a:r>
              <a:rPr lang="en-US" b="1" dirty="0" smtClean="0">
                <a:solidFill>
                  <a:schemeClr val="accent1"/>
                </a:solidFill>
              </a:rPr>
              <a:t>colors.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43</a:t>
            </a:fld>
            <a:endParaRPr lang="en-US"/>
          </a:p>
        </p:txBody>
      </p:sp>
      <p:pic>
        <p:nvPicPr>
          <p:cNvPr id="819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79" y="1636007"/>
            <a:ext cx="5334000" cy="40005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1766" y="-45354"/>
            <a:ext cx="10515600" cy="6462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Heat Map as Attention mapping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132" y="2507206"/>
            <a:ext cx="4648200" cy="22403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Attention </a:t>
            </a:r>
            <a:r>
              <a:rPr lang="en-US" b="1" dirty="0" smtClean="0"/>
              <a:t>mapping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/>
              <a:t>U</a:t>
            </a:r>
            <a:r>
              <a:rPr lang="en-US" dirty="0" smtClean="0"/>
              <a:t>ses </a:t>
            </a:r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customer's browser data </a:t>
            </a:r>
            <a:r>
              <a:rPr lang="en-US" dirty="0"/>
              <a:t>to display which part of the page received the most attention</a:t>
            </a:r>
          </a:p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410" t="1903" r="2067" b="4598"/>
          <a:stretch/>
        </p:blipFill>
        <p:spPr>
          <a:xfrm>
            <a:off x="1366600" y="1979720"/>
            <a:ext cx="4252966" cy="32492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474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7484" y="1"/>
            <a:ext cx="10515600" cy="6662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Violin Plot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1057" y="2283838"/>
            <a:ext cx="5507769" cy="3527610"/>
          </a:xfrm>
        </p:spPr>
        <p:txBody>
          <a:bodyPr>
            <a:normAutofit/>
          </a:bodyPr>
          <a:lstStyle/>
          <a:p>
            <a:r>
              <a:rPr lang="en-US" sz="2400" dirty="0"/>
              <a:t>A </a:t>
            </a:r>
            <a:r>
              <a:rPr lang="en-US" sz="2400" b="1" dirty="0" smtClean="0">
                <a:solidFill>
                  <a:schemeClr val="accent1"/>
                </a:solidFill>
              </a:rPr>
              <a:t>violin </a:t>
            </a:r>
            <a:r>
              <a:rPr lang="en-US" sz="2400" dirty="0" smtClean="0"/>
              <a:t>plot is </a:t>
            </a:r>
            <a:r>
              <a:rPr lang="en-US" sz="2400" dirty="0"/>
              <a:t>a method of plotting </a:t>
            </a:r>
            <a:r>
              <a:rPr lang="en-US" sz="2400" b="1" dirty="0">
                <a:solidFill>
                  <a:schemeClr val="accent1"/>
                </a:solidFill>
              </a:rPr>
              <a:t>numeric </a:t>
            </a:r>
            <a:r>
              <a:rPr lang="en-US" sz="2400" dirty="0"/>
              <a:t>data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It </a:t>
            </a:r>
            <a:r>
              <a:rPr lang="en-US" sz="2400" dirty="0"/>
              <a:t>is </a:t>
            </a:r>
            <a:r>
              <a:rPr lang="en-US" sz="2400" dirty="0" smtClean="0"/>
              <a:t>a combination of a </a:t>
            </a:r>
            <a:r>
              <a:rPr lang="en-US" sz="2400" dirty="0"/>
              <a:t>box </a:t>
            </a:r>
            <a:r>
              <a:rPr lang="en-US" sz="2400" b="1" dirty="0"/>
              <a:t>plot</a:t>
            </a:r>
            <a:r>
              <a:rPr lang="en-US" sz="2400" dirty="0"/>
              <a:t> with a </a:t>
            </a:r>
            <a:r>
              <a:rPr lang="en-US" sz="2400" dirty="0" smtClean="0"/>
              <a:t> rotated </a:t>
            </a:r>
            <a:r>
              <a:rPr lang="en-US" sz="2400" b="1" dirty="0">
                <a:solidFill>
                  <a:schemeClr val="accent1"/>
                </a:solidFill>
              </a:rPr>
              <a:t>kernel density plot</a:t>
            </a:r>
            <a:r>
              <a:rPr lang="en-US" sz="2400" dirty="0"/>
              <a:t> on each side.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45</a:t>
            </a:fld>
            <a:endParaRPr lang="en-US"/>
          </a:p>
        </p:txBody>
      </p:sp>
      <p:pic>
        <p:nvPicPr>
          <p:cNvPr id="921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32" y="1591892"/>
            <a:ext cx="3876892" cy="34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74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33697" y="50999"/>
            <a:ext cx="10515600" cy="75075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+mn-lt"/>
              </a:rPr>
              <a:t>What is Kernel density ?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2922" y="2570622"/>
            <a:ext cx="6042734" cy="272316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Kernel </a:t>
            </a:r>
            <a:r>
              <a:rPr lang="en-US" sz="2400" dirty="0"/>
              <a:t>density estimation (KDE) is a non-parametric way to estimate the </a:t>
            </a:r>
            <a:r>
              <a:rPr lang="en-US" sz="2400" b="1" dirty="0">
                <a:solidFill>
                  <a:schemeClr val="accent1"/>
                </a:solidFill>
              </a:rPr>
              <a:t>probability density function </a:t>
            </a:r>
            <a:r>
              <a:rPr lang="en-US" sz="2400" dirty="0"/>
              <a:t>of a random variable. </a:t>
            </a:r>
            <a:endParaRPr lang="en-US" sz="2400" dirty="0" smtClean="0"/>
          </a:p>
          <a:p>
            <a:r>
              <a:rPr lang="en-US" sz="2400" dirty="0" smtClean="0"/>
              <a:t>Kernel </a:t>
            </a:r>
            <a:r>
              <a:rPr lang="en-US" sz="2400" dirty="0"/>
              <a:t>density estimation is a fundamental </a:t>
            </a:r>
            <a:r>
              <a:rPr lang="en-US" sz="2400" b="1" dirty="0">
                <a:solidFill>
                  <a:schemeClr val="accent1"/>
                </a:solidFill>
              </a:rPr>
              <a:t>data smoothing </a:t>
            </a:r>
            <a:r>
              <a:rPr lang="en-US" sz="2400" dirty="0"/>
              <a:t>problem 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88" y="1864310"/>
            <a:ext cx="2242988" cy="39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1"/>
            <a:ext cx="10515600" cy="75764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Violin Plot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34" y="1757380"/>
            <a:ext cx="10048875" cy="3409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604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Swarm plot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2509206"/>
            <a:ext cx="4668915" cy="186748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 Way of showing data </a:t>
            </a:r>
            <a:r>
              <a:rPr lang="en-US" b="1" dirty="0" smtClean="0">
                <a:solidFill>
                  <a:schemeClr val="accent1"/>
                </a:solidFill>
              </a:rPr>
              <a:t>distribution </a:t>
            </a:r>
            <a:r>
              <a:rPr lang="en-US" dirty="0" smtClean="0"/>
              <a:t>among different variables.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45" y="1738936"/>
            <a:ext cx="4554351" cy="432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8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39783" y="0"/>
            <a:ext cx="10515600" cy="60089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Factor Plot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1001" y="2740025"/>
            <a:ext cx="4597893" cy="231136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factor plot is simply the same plot generated for </a:t>
            </a:r>
            <a:r>
              <a:rPr lang="en-US" b="1" dirty="0">
                <a:solidFill>
                  <a:schemeClr val="accent1"/>
                </a:solidFill>
              </a:rPr>
              <a:t>different response </a:t>
            </a:r>
            <a:r>
              <a:rPr lang="en-US" dirty="0"/>
              <a:t>and factor variables and arranged on a </a:t>
            </a:r>
            <a:r>
              <a:rPr lang="en-US" b="1" dirty="0">
                <a:solidFill>
                  <a:schemeClr val="accent1"/>
                </a:solidFill>
              </a:rPr>
              <a:t>single </a:t>
            </a:r>
            <a:r>
              <a:rPr lang="en-US" dirty="0"/>
              <a:t>page.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49</a:t>
            </a:fld>
            <a:endParaRPr lang="en-US"/>
          </a:p>
        </p:txBody>
      </p:sp>
      <p:pic>
        <p:nvPicPr>
          <p:cNvPr id="13314" name="Picture 2" descr="Image result for factor plots in data vi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27" y="2224278"/>
            <a:ext cx="4061750" cy="35540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58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27016" y="16013"/>
            <a:ext cx="7669961" cy="6893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To Summarize EDA 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is</a:t>
            </a:r>
            <a:r>
              <a:rPr lang="en-US" sz="4000" b="1" dirty="0">
                <a:solidFill>
                  <a:schemeClr val="bg1"/>
                </a:solidFill>
                <a:latin typeface="+mn-lt"/>
              </a:rPr>
              <a:t>:</a:t>
            </a:r>
            <a:r>
              <a:rPr lang="en-US" sz="4000" b="1" dirty="0" smtClean="0">
                <a:latin typeface="+mn-lt"/>
              </a:rPr>
              <a:t> </a:t>
            </a:r>
            <a:endParaRPr lang="en-US" sz="4000" b="1" dirty="0"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743190" y="3095625"/>
            <a:ext cx="5804376" cy="1818852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First step in </a:t>
            </a:r>
            <a:r>
              <a:rPr lang="en-US" sz="2400" b="1" dirty="0" smtClean="0">
                <a:solidFill>
                  <a:srgbClr val="00B0F0"/>
                </a:solidFill>
              </a:rPr>
              <a:t>analyzing</a:t>
            </a:r>
            <a:r>
              <a:rPr lang="en-US" sz="2400" dirty="0" smtClean="0"/>
              <a:t> data from an   </a:t>
            </a:r>
            <a:r>
              <a:rPr lang="en-US" sz="2400" b="1" dirty="0" smtClean="0">
                <a:solidFill>
                  <a:srgbClr val="00B0F0"/>
                </a:solidFill>
              </a:rPr>
              <a:t>experiment</a:t>
            </a:r>
            <a:r>
              <a:rPr lang="en-US" sz="2400" dirty="0"/>
              <a:t>.</a:t>
            </a:r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52698" y="2011680"/>
            <a:ext cx="5042262" cy="3322502"/>
            <a:chOff x="1313234" y="3460530"/>
            <a:chExt cx="4027251" cy="2161687"/>
          </a:xfrm>
        </p:grpSpPr>
        <p:pic>
          <p:nvPicPr>
            <p:cNvPr id="13" name="Picture 2" descr="Image result for first ste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234" y="3460530"/>
              <a:ext cx="4027251" cy="216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ounded Rectangle 14"/>
            <p:cNvSpPr/>
            <p:nvPr/>
          </p:nvSpPr>
          <p:spPr>
            <a:xfrm>
              <a:off x="4523363" y="3599234"/>
              <a:ext cx="768484" cy="3696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Wrapped Data</a:t>
              </a:r>
              <a:endParaRPr lang="en-US" sz="1000" dirty="0"/>
            </a:p>
          </p:txBody>
        </p:sp>
        <p:pic>
          <p:nvPicPr>
            <p:cNvPr id="16" name="Picture 6" descr="Image result for raw dat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7507" y="5177530"/>
              <a:ext cx="544749" cy="231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/>
            <p:cNvSpPr/>
            <p:nvPr/>
          </p:nvSpPr>
          <p:spPr>
            <a:xfrm>
              <a:off x="2341936" y="4964362"/>
              <a:ext cx="527723" cy="19310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EDA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16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9978" y="0"/>
            <a:ext cx="11210976" cy="11202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+mn-lt"/>
              </a:rPr>
              <a:t>Swarm plot :Male female age distribution in a office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50</a:t>
            </a:fld>
            <a:endParaRPr lang="en-US"/>
          </a:p>
        </p:txBody>
      </p:sp>
      <p:pic>
        <p:nvPicPr>
          <p:cNvPr id="1433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466" y="2183906"/>
            <a:ext cx="5167645" cy="348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female female in off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86" y="2183906"/>
            <a:ext cx="4525224" cy="32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4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70736" y="0"/>
            <a:ext cx="10883064" cy="117071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+mn-lt"/>
              </a:rPr>
              <a:t>Factor plot : Top Sales focus(different company type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)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847" y="1899820"/>
            <a:ext cx="8560944" cy="40750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3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07919" y="-896"/>
            <a:ext cx="10515600" cy="95264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+mn-lt"/>
              </a:rPr>
              <a:t>Pair Plot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89577" y="2246682"/>
            <a:ext cx="4864223" cy="23646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A Simple </a:t>
            </a:r>
            <a:r>
              <a:rPr lang="en-US" sz="2400" b="1" dirty="0">
                <a:solidFill>
                  <a:schemeClr val="accent1"/>
                </a:solidFill>
              </a:rPr>
              <a:t>2D Scatter </a:t>
            </a:r>
            <a:r>
              <a:rPr lang="en-US" sz="2400" dirty="0"/>
              <a:t>plot is used to understand the relationship or pattern </a:t>
            </a:r>
            <a:r>
              <a:rPr lang="en-US" sz="2400" dirty="0" smtClean="0"/>
              <a:t>when two or more variables  </a:t>
            </a:r>
            <a:r>
              <a:rPr lang="en-US" sz="2400" dirty="0"/>
              <a:t>our dataset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52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626" b="-578"/>
          <a:stretch/>
        </p:blipFill>
        <p:spPr>
          <a:xfrm>
            <a:off x="593193" y="1615736"/>
            <a:ext cx="5307498" cy="4419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096000" y="5151521"/>
            <a:ext cx="3879913" cy="58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E.G : Plot of Socioeconomic Data For 2007-2014 (Continent wise)</a:t>
            </a:r>
            <a:endParaRPr lang="en-US" sz="1600" dirty="0"/>
          </a:p>
        </p:txBody>
      </p:sp>
      <p:cxnSp>
        <p:nvCxnSpPr>
          <p:cNvPr id="11" name="Straight Arrow Connector 10"/>
          <p:cNvCxnSpPr>
            <a:endCxn id="10" idx="1"/>
          </p:cNvCxnSpPr>
          <p:nvPr/>
        </p:nvCxnSpPr>
        <p:spPr>
          <a:xfrm>
            <a:off x="5435438" y="4776186"/>
            <a:ext cx="660562" cy="66772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75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07919" y="-3558"/>
            <a:ext cx="10515600" cy="63057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Doughnut  Plots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9509" y="1825625"/>
            <a:ext cx="4820945" cy="2577699"/>
          </a:xfrm>
        </p:spPr>
        <p:txBody>
          <a:bodyPr>
            <a:noAutofit/>
          </a:bodyPr>
          <a:lstStyle/>
          <a:p>
            <a:r>
              <a:rPr lang="en-US" sz="2400" dirty="0" smtClean="0"/>
              <a:t>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chemeClr val="accent1"/>
                </a:solidFill>
              </a:rPr>
              <a:t>doughnut</a:t>
            </a:r>
            <a:r>
              <a:rPr lang="en-US" sz="2400" dirty="0"/>
              <a:t> chart is a variant of the </a:t>
            </a:r>
            <a:r>
              <a:rPr lang="en-US" sz="2400" b="1" dirty="0">
                <a:solidFill>
                  <a:schemeClr val="accent1"/>
                </a:solidFill>
              </a:rPr>
              <a:t>pie</a:t>
            </a:r>
            <a:r>
              <a:rPr lang="en-US" sz="2400" dirty="0"/>
              <a:t> </a:t>
            </a:r>
            <a:r>
              <a:rPr lang="en-US" sz="2400" dirty="0" smtClean="0"/>
              <a:t>chart with area of center cut out.</a:t>
            </a:r>
            <a:endParaRPr lang="en-US" sz="2400" dirty="0"/>
          </a:p>
          <a:p>
            <a:r>
              <a:rPr lang="en-US" sz="2400" dirty="0" smtClean="0"/>
              <a:t> Are more </a:t>
            </a:r>
            <a:r>
              <a:rPr lang="en-US" sz="2400" b="1" dirty="0">
                <a:solidFill>
                  <a:schemeClr val="accent1"/>
                </a:solidFill>
              </a:rPr>
              <a:t>space-efficient </a:t>
            </a:r>
            <a:r>
              <a:rPr lang="en-US" sz="2400" dirty="0"/>
              <a:t>than Pie Charts because the blank space inside a Donut Chart can be used to display information inside it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7793" b="3664"/>
          <a:stretch/>
        </p:blipFill>
        <p:spPr>
          <a:xfrm>
            <a:off x="939638" y="1613201"/>
            <a:ext cx="4495800" cy="39949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096000" y="5151521"/>
            <a:ext cx="3879913" cy="58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E.G : How often you watch video content in mentioned devices in past month.</a:t>
            </a:r>
            <a:endParaRPr lang="en-US" sz="1600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>
            <a:off x="5435438" y="4776186"/>
            <a:ext cx="660562" cy="66772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83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15688" y="0"/>
            <a:ext cx="10515600" cy="6923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Which  graphs to choose ? 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103407"/>
              </p:ext>
            </p:extLst>
          </p:nvPr>
        </p:nvGraphicFramePr>
        <p:xfrm>
          <a:off x="2461846" y="2230734"/>
          <a:ext cx="7389044" cy="300974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94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4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745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F0"/>
                          </a:solidFill>
                          <a:effectLst/>
                        </a:rPr>
                        <a:t>Quantitative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effectLst/>
                        </a:rPr>
                        <a:t>Line graph across time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effectLst/>
                        </a:rPr>
                        <a:t>1 variable: Histograms, Boxplots, </a:t>
                      </a:r>
                      <a:r>
                        <a:rPr lang="en-US" sz="2400" dirty="0" smtClean="0">
                          <a:effectLst/>
                        </a:rPr>
                        <a:t>Quantile </a:t>
                      </a:r>
                      <a:r>
                        <a:rPr lang="en-US" sz="2400" dirty="0">
                          <a:effectLst/>
                        </a:rPr>
                        <a:t>normal plot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effectLst/>
                        </a:rPr>
                        <a:t>2 variables: Scatterplots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F0"/>
                          </a:solidFill>
                          <a:effectLst/>
                        </a:rPr>
                        <a:t>Categorical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effectLst/>
                        </a:rPr>
                        <a:t>1 variable: Pie charts, Bar </a:t>
                      </a:r>
                      <a:r>
                        <a:rPr lang="en-US" sz="2400" dirty="0" smtClean="0">
                          <a:effectLst/>
                        </a:rPr>
                        <a:t>graphs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smtClean="0">
                          <a:effectLst/>
                        </a:rPr>
                        <a:t>2 </a:t>
                      </a:r>
                      <a:r>
                        <a:rPr lang="en-US" sz="2400" dirty="0">
                          <a:effectLst/>
                        </a:rPr>
                        <a:t>or more: Bar graphs, Pictograms, Contingency Tables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2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Categorical &amp; Quantitative: </a:t>
                      </a:r>
                      <a:r>
                        <a:rPr lang="en-US" sz="2400" dirty="0" smtClean="0">
                          <a:effectLst/>
                        </a:rPr>
                        <a:t>Boxplot</a:t>
                      </a:r>
                      <a:endParaRPr lang="en-US" sz="2400" dirty="0">
                        <a:effectLst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8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1"/>
            <a:ext cx="10515600" cy="68339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To Conclude 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25343" b="23437"/>
          <a:stretch/>
        </p:blipFill>
        <p:spPr>
          <a:xfrm>
            <a:off x="816744" y="2322606"/>
            <a:ext cx="5690587" cy="28353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7111012" y="3147482"/>
            <a:ext cx="37907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EDA is first step to turn data into </a:t>
            </a:r>
            <a:r>
              <a:rPr lang="en-US" sz="2400" b="1" dirty="0">
                <a:solidFill>
                  <a:schemeClr val="accent1"/>
                </a:solidFill>
              </a:rPr>
              <a:t>I</a:t>
            </a:r>
            <a:r>
              <a:rPr lang="en-US" sz="2400" b="1" dirty="0" smtClean="0">
                <a:solidFill>
                  <a:schemeClr val="accent1"/>
                </a:solidFill>
              </a:rPr>
              <a:t>nformation</a:t>
            </a:r>
            <a:r>
              <a:rPr lang="en-US" sz="2400" dirty="0" smtClean="0"/>
              <a:t> ( via Graphical or Non-Graphical methods.)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771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709812" y="2087625"/>
            <a:ext cx="6167335" cy="31316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Bringing  </a:t>
            </a:r>
            <a:r>
              <a:rPr lang="en-US" sz="2400" dirty="0"/>
              <a:t>important aspects of that data into </a:t>
            </a:r>
            <a:r>
              <a:rPr lang="en-US" sz="2400" dirty="0" smtClean="0"/>
              <a:t>  focus </a:t>
            </a:r>
            <a:r>
              <a:rPr lang="en-US" sz="2400" dirty="0"/>
              <a:t>for </a:t>
            </a:r>
            <a:r>
              <a:rPr lang="en-US" sz="2400" b="1" dirty="0">
                <a:solidFill>
                  <a:srgbClr val="00B0F0"/>
                </a:solidFill>
              </a:rPr>
              <a:t>further analysis</a:t>
            </a:r>
            <a:r>
              <a:rPr lang="en-US" sz="2400" dirty="0"/>
              <a:t>. </a:t>
            </a:r>
          </a:p>
          <a:p>
            <a:r>
              <a:rPr lang="en-US" sz="2400" dirty="0" smtClean="0"/>
              <a:t>Looking </a:t>
            </a:r>
            <a:r>
              <a:rPr lang="en-US" sz="2400" dirty="0"/>
              <a:t>at your data set </a:t>
            </a:r>
            <a:r>
              <a:rPr lang="en-US" sz="2400" dirty="0" smtClean="0"/>
              <a:t>from many angles and describing it,  without </a:t>
            </a:r>
            <a:r>
              <a:rPr lang="en-US" sz="2400" dirty="0"/>
              <a:t>making any </a:t>
            </a:r>
            <a:r>
              <a:rPr lang="en-US" sz="2400" b="1" dirty="0">
                <a:solidFill>
                  <a:srgbClr val="00B0F0"/>
                </a:solidFill>
              </a:rPr>
              <a:t>assumptions</a:t>
            </a:r>
            <a:r>
              <a:rPr lang="en-US" sz="2400" dirty="0"/>
              <a:t> about its contents.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6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52698" y="2011680"/>
            <a:ext cx="5042262" cy="3322502"/>
            <a:chOff x="1313234" y="3460530"/>
            <a:chExt cx="4027251" cy="2161687"/>
          </a:xfrm>
        </p:grpSpPr>
        <p:pic>
          <p:nvPicPr>
            <p:cNvPr id="9218" name="Picture 2" descr="Image result for first ste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234" y="3460530"/>
              <a:ext cx="4027251" cy="2161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ounded Rectangle 9"/>
            <p:cNvSpPr/>
            <p:nvPr/>
          </p:nvSpPr>
          <p:spPr>
            <a:xfrm>
              <a:off x="4523363" y="3599234"/>
              <a:ext cx="768484" cy="3696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Wrapped Data</a:t>
              </a:r>
              <a:endParaRPr lang="en-US" sz="1000" dirty="0"/>
            </a:p>
          </p:txBody>
        </p:sp>
        <p:pic>
          <p:nvPicPr>
            <p:cNvPr id="9222" name="Picture 6" descr="Image result for raw dat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7507" y="5177530"/>
              <a:ext cx="544749" cy="231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ounded Rectangle 13"/>
            <p:cNvSpPr/>
            <p:nvPr/>
          </p:nvSpPr>
          <p:spPr>
            <a:xfrm>
              <a:off x="2341936" y="4964362"/>
              <a:ext cx="527723" cy="19310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EDA</a:t>
              </a:r>
              <a:endParaRPr lang="en-US" sz="1000" dirty="0"/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627016" y="16013"/>
            <a:ext cx="7669961" cy="68938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mtClean="0">
                <a:solidFill>
                  <a:schemeClr val="bg1"/>
                </a:solidFill>
                <a:latin typeface="+mn-lt"/>
              </a:rPr>
              <a:t>To Summarize EDA is:</a:t>
            </a:r>
            <a:r>
              <a:rPr lang="en-US" sz="4000" b="1" smtClean="0">
                <a:latin typeface="+mn-lt"/>
              </a:rPr>
              <a:t> </a:t>
            </a:r>
            <a:endParaRPr lang="en-US" sz="4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152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2600" y="98693"/>
            <a:ext cx="9933183" cy="60670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Why EDA ?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6979" y="3275667"/>
            <a:ext cx="6272842" cy="3967163"/>
          </a:xfrm>
        </p:spPr>
        <p:txBody>
          <a:bodyPr/>
          <a:lstStyle/>
          <a:p>
            <a:r>
              <a:rPr lang="en-US" altLang="en-US" sz="2400" dirty="0"/>
              <a:t>A </a:t>
            </a:r>
            <a:r>
              <a:rPr lang="en-US" altLang="en-US" sz="2400" b="1" dirty="0">
                <a:solidFill>
                  <a:srgbClr val="00B0F0"/>
                </a:solidFill>
              </a:rPr>
              <a:t>preliminary exploration </a:t>
            </a:r>
            <a:r>
              <a:rPr lang="en-US" altLang="en-US" sz="2400" dirty="0"/>
              <a:t>of the data to better understand its characteristics</a:t>
            </a:r>
            <a:r>
              <a:rPr lang="en-US" altLang="en-US" sz="2400" dirty="0" smtClean="0"/>
              <a:t>.</a:t>
            </a:r>
          </a:p>
          <a:p>
            <a:r>
              <a:rPr lang="en-US" altLang="en-US" sz="2400" dirty="0"/>
              <a:t> Helping to select the </a:t>
            </a:r>
            <a:r>
              <a:rPr lang="en-US" altLang="en-US" sz="2400" b="1" dirty="0">
                <a:solidFill>
                  <a:srgbClr val="00B0F0"/>
                </a:solidFill>
              </a:rPr>
              <a:t>right tool </a:t>
            </a:r>
            <a:r>
              <a:rPr lang="en-US" altLang="en-US" sz="2400" dirty="0"/>
              <a:t>for </a:t>
            </a:r>
            <a:r>
              <a:rPr lang="en-US" altLang="en-US" sz="2400" b="1" dirty="0" smtClean="0">
                <a:solidFill>
                  <a:srgbClr val="00B0F0"/>
                </a:solidFill>
              </a:rPr>
              <a:t>Preprocessing</a:t>
            </a:r>
            <a:r>
              <a:rPr lang="en-US" altLang="en-US" sz="2400" dirty="0" smtClean="0"/>
              <a:t>, </a:t>
            </a:r>
            <a:r>
              <a:rPr lang="en-US" altLang="en-US" sz="2400" b="1" dirty="0" smtClean="0">
                <a:solidFill>
                  <a:srgbClr val="00B0F0"/>
                </a:solidFill>
              </a:rPr>
              <a:t>Data Analysis </a:t>
            </a:r>
            <a:r>
              <a:rPr lang="en-US" altLang="en-US" sz="2400" dirty="0" smtClean="0"/>
              <a:t>And </a:t>
            </a:r>
            <a:r>
              <a:rPr lang="en-US" altLang="en-US" sz="2400" b="1" dirty="0" smtClean="0">
                <a:solidFill>
                  <a:srgbClr val="00B0F0"/>
                </a:solidFill>
              </a:rPr>
              <a:t>Data Mining</a:t>
            </a:r>
            <a:endParaRPr lang="en-US" altLang="en-US" sz="2400" b="1" dirty="0">
              <a:solidFill>
                <a:srgbClr val="00B0F0"/>
              </a:solidFill>
            </a:endParaRPr>
          </a:p>
          <a:p>
            <a:endParaRPr lang="en-US" alt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7</a:t>
            </a:fld>
            <a:endParaRPr lang="en-US" dirty="0"/>
          </a:p>
        </p:txBody>
      </p:sp>
      <p:pic>
        <p:nvPicPr>
          <p:cNvPr id="2050" name="Picture 2" descr="Image result for ques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07" y="2168435"/>
            <a:ext cx="3997644" cy="297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93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48491" y="1"/>
            <a:ext cx="10515600" cy="7053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EDA: Explore Data &amp; Recognize Pattern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5744" y="2571749"/>
            <a:ext cx="5563319" cy="3967163"/>
          </a:xfrm>
        </p:spPr>
        <p:txBody>
          <a:bodyPr/>
          <a:lstStyle/>
          <a:p>
            <a:pPr>
              <a:buFontTx/>
              <a:buNone/>
            </a:pPr>
            <a:r>
              <a:rPr lang="en-GB" altLang="en-US" sz="2400" b="1" dirty="0"/>
              <a:t>Explore a data </a:t>
            </a:r>
            <a:r>
              <a:rPr lang="en-GB" altLang="en-US" sz="2400" b="1" dirty="0" smtClean="0"/>
              <a:t>set</a:t>
            </a:r>
            <a:endParaRPr lang="en-GB" altLang="en-US" sz="2400" dirty="0"/>
          </a:p>
          <a:p>
            <a:r>
              <a:rPr lang="en-GB" altLang="en-US" sz="2400" dirty="0" smtClean="0"/>
              <a:t> </a:t>
            </a:r>
            <a:r>
              <a:rPr lang="en-GB" altLang="en-US" sz="2400" b="1" dirty="0" smtClean="0">
                <a:solidFill>
                  <a:srgbClr val="00B0F0"/>
                </a:solidFill>
              </a:rPr>
              <a:t>Understand</a:t>
            </a:r>
            <a:r>
              <a:rPr lang="en-GB" altLang="en-US" sz="2400" dirty="0" smtClean="0"/>
              <a:t> </a:t>
            </a:r>
            <a:r>
              <a:rPr lang="en-GB" altLang="en-US" sz="2400" dirty="0"/>
              <a:t>the events that generated the data</a:t>
            </a:r>
          </a:p>
          <a:p>
            <a:r>
              <a:rPr lang="en-GB" altLang="en-US" sz="2400" dirty="0" smtClean="0"/>
              <a:t>To help </a:t>
            </a:r>
            <a:r>
              <a:rPr lang="en-GB" altLang="en-US" sz="2400" dirty="0"/>
              <a:t>you </a:t>
            </a:r>
            <a:r>
              <a:rPr lang="en-GB" altLang="en-US" sz="2400" b="1" dirty="0">
                <a:solidFill>
                  <a:srgbClr val="00B0F0"/>
                </a:solidFill>
              </a:rPr>
              <a:t>see</a:t>
            </a:r>
            <a:r>
              <a:rPr lang="en-GB" altLang="en-US" sz="2400" dirty="0"/>
              <a:t> what happened, sometimes in spite of your </a:t>
            </a:r>
            <a:r>
              <a:rPr lang="en-GB" altLang="en-US" sz="2400" dirty="0" smtClean="0"/>
              <a:t>expectations</a:t>
            </a:r>
          </a:p>
          <a:p>
            <a:pPr marL="0" indent="0">
              <a:buNone/>
            </a:pPr>
            <a:endParaRPr lang="en-US" altLang="en-US" sz="2400" dirty="0"/>
          </a:p>
          <a:p>
            <a:endParaRPr lang="en-GB" altLang="en-US" sz="24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Image result for Explore a data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92" y="2821617"/>
            <a:ext cx="20955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68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56591"/>
            <a:ext cx="10515600" cy="73719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</a:rPr>
              <a:t> A Simple Example</a:t>
            </a:r>
            <a:endParaRPr lang="en-US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533016" y="1961946"/>
            <a:ext cx="3972444" cy="411524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Class Attendance and Words Learning</a:t>
            </a:r>
          </a:p>
          <a:p>
            <a:r>
              <a:rPr lang="en-GB" altLang="en-US" sz="2000" dirty="0" smtClean="0"/>
              <a:t>Ram</a:t>
            </a:r>
            <a:r>
              <a:rPr lang="en-GB" altLang="en-US" sz="2000" dirty="0"/>
              <a:t>: 10 classes; </a:t>
            </a:r>
            <a:r>
              <a:rPr lang="en-GB" altLang="en-US" sz="2000" dirty="0" smtClean="0"/>
              <a:t>100 words</a:t>
            </a:r>
            <a:endParaRPr lang="en-GB" altLang="en-US" sz="2000" dirty="0"/>
          </a:p>
          <a:p>
            <a:r>
              <a:rPr lang="en-GB" altLang="en-US" sz="2000" dirty="0"/>
              <a:t>Pogo:15 classes </a:t>
            </a:r>
            <a:r>
              <a:rPr lang="en-GB" altLang="en-US" sz="2000" dirty="0" smtClean="0"/>
              <a:t>; 150 words</a:t>
            </a:r>
            <a:endParaRPr lang="en-GB" altLang="en-US" sz="2000" dirty="0"/>
          </a:p>
          <a:p>
            <a:r>
              <a:rPr lang="en-GB" altLang="en-US" sz="2000" dirty="0"/>
              <a:t>Dev: 12 classes; </a:t>
            </a:r>
            <a:r>
              <a:rPr lang="en-GB" altLang="en-US" sz="2000" dirty="0" smtClean="0"/>
              <a:t> 120 words</a:t>
            </a:r>
            <a:endParaRPr lang="en-GB" altLang="en-US" sz="2000" dirty="0"/>
          </a:p>
          <a:p>
            <a:r>
              <a:rPr lang="en-GB" altLang="en-US" sz="2000" dirty="0"/>
              <a:t>Sita: 17 classes;  </a:t>
            </a:r>
            <a:r>
              <a:rPr lang="en-GB" altLang="en-US" sz="2000" dirty="0" smtClean="0"/>
              <a:t>170 words</a:t>
            </a:r>
            <a:endParaRPr lang="en-GB" altLang="en-US" sz="2000" dirty="0"/>
          </a:p>
          <a:p>
            <a:r>
              <a:rPr lang="en-GB" altLang="en-US" sz="2000" dirty="0"/>
              <a:t>Logo: 13 classes; </a:t>
            </a:r>
            <a:r>
              <a:rPr lang="en-GB" altLang="en-US" sz="2000" dirty="0" smtClean="0"/>
              <a:t>95 words</a:t>
            </a:r>
            <a:endParaRPr lang="en-US" altLang="en-US" sz="20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6A4FB-B843-4222-B971-D71153D139C7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05599" y="2113891"/>
            <a:ext cx="5486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endParaRPr lang="en-GB" altLang="en-US" dirty="0"/>
          </a:p>
          <a:p>
            <a:pPr>
              <a:buFontTx/>
              <a:buNone/>
            </a:pPr>
            <a:endParaRPr lang="en-GB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40" y="1961946"/>
            <a:ext cx="4794849" cy="363999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74589" y="4761781"/>
            <a:ext cx="1306901" cy="534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Outlier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endCxn id="11" idx="1"/>
          </p:cNvCxnSpPr>
          <p:nvPr/>
        </p:nvCxnSpPr>
        <p:spPr>
          <a:xfrm>
            <a:off x="3450566" y="4822166"/>
            <a:ext cx="2424023" cy="20703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226115" y="2945605"/>
            <a:ext cx="1306901" cy="534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Positive Correlation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endCxn id="18" idx="1"/>
          </p:cNvCxnSpPr>
          <p:nvPr/>
        </p:nvCxnSpPr>
        <p:spPr>
          <a:xfrm>
            <a:off x="4662577" y="3062377"/>
            <a:ext cx="1563538" cy="15064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4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1870</TotalTime>
  <Words>1316</Words>
  <Application>Microsoft Office PowerPoint</Application>
  <PresentationFormat>Widescreen</PresentationFormat>
  <Paragraphs>338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MS PGothic</vt:lpstr>
      <vt:lpstr>Arial</vt:lpstr>
      <vt:lpstr>Calibri</vt:lpstr>
      <vt:lpstr>Calibri Light</vt:lpstr>
      <vt:lpstr>Symbol</vt:lpstr>
      <vt:lpstr>Times New Roman</vt:lpstr>
      <vt:lpstr>Verdana</vt:lpstr>
      <vt:lpstr>Wingdings</vt:lpstr>
      <vt:lpstr>Office Theme</vt:lpstr>
      <vt:lpstr>PowerPoint Presentation</vt:lpstr>
      <vt:lpstr>Agenda  </vt:lpstr>
      <vt:lpstr>  Exploratory Data Analysis(EDA)</vt:lpstr>
      <vt:lpstr>PowerPoint Presentation</vt:lpstr>
      <vt:lpstr>To Summarize EDA is: </vt:lpstr>
      <vt:lpstr>PowerPoint Presentation</vt:lpstr>
      <vt:lpstr>Why EDA ?</vt:lpstr>
      <vt:lpstr>EDA: Explore Data &amp; Recognize Pattern</vt:lpstr>
      <vt:lpstr>  A Simple Example</vt:lpstr>
      <vt:lpstr>Where we use EDA ? : ML &amp; Stats</vt:lpstr>
      <vt:lpstr>Where we use EDA ? : Data Science</vt:lpstr>
      <vt:lpstr>Where we use EDA ? : Data Science</vt:lpstr>
      <vt:lpstr>   EDA Methods</vt:lpstr>
      <vt:lpstr>Data Relationship through Graphs : Visualization</vt:lpstr>
      <vt:lpstr>Non-Graphical : Summary Statistics</vt:lpstr>
      <vt:lpstr>   Five Number Summary</vt:lpstr>
      <vt:lpstr>A Simple Example </vt:lpstr>
      <vt:lpstr>A Simple Example : Age Survey in a society</vt:lpstr>
      <vt:lpstr>Create a Table for better information  </vt:lpstr>
      <vt:lpstr>Create a Table for better information  </vt:lpstr>
      <vt:lpstr>   More Easy Approach : Relative Frequency Histogram</vt:lpstr>
      <vt:lpstr>PowerPoint Presentation</vt:lpstr>
      <vt:lpstr>   Histograms</vt:lpstr>
      <vt:lpstr>PowerPoint Presentation</vt:lpstr>
      <vt:lpstr>Real Zeros</vt:lpstr>
      <vt:lpstr>PowerPoint Presentation</vt:lpstr>
      <vt:lpstr>    Histogram with different bin width</vt:lpstr>
      <vt:lpstr>Univariate : Single Variable </vt:lpstr>
      <vt:lpstr>Multivariate : Two or more Variables</vt:lpstr>
      <vt:lpstr>Pie Charts:  Where you Search in Internet?</vt:lpstr>
      <vt:lpstr>PowerPoint Presentation</vt:lpstr>
      <vt:lpstr>Stacked Bar charts : 2018 banking Industry Outlook</vt:lpstr>
      <vt:lpstr>Stacked bar charts : Company Sales Strategy</vt:lpstr>
      <vt:lpstr>Box Plots</vt:lpstr>
      <vt:lpstr>Box Plot : Salary Distribution in a company </vt:lpstr>
      <vt:lpstr>Scatter Plot </vt:lpstr>
      <vt:lpstr>Scatter Plot : Healthy food(Nutritionist Vs Public)  </vt:lpstr>
      <vt:lpstr>Time Series Graph</vt:lpstr>
      <vt:lpstr>Time Series Graph : Crime Trends in India</vt:lpstr>
      <vt:lpstr>Spatial Data Graph</vt:lpstr>
      <vt:lpstr>Spatial Data Graph: You Tube Blocking by Country</vt:lpstr>
      <vt:lpstr>Area Charts</vt:lpstr>
      <vt:lpstr>Heat Map </vt:lpstr>
      <vt:lpstr>Heat Map as Attention mapping</vt:lpstr>
      <vt:lpstr>Violin Plot</vt:lpstr>
      <vt:lpstr>What is Kernel density ?</vt:lpstr>
      <vt:lpstr>Violin Plot</vt:lpstr>
      <vt:lpstr>Swarm plot</vt:lpstr>
      <vt:lpstr>Factor Plot</vt:lpstr>
      <vt:lpstr>Swarm plot :Male female age distribution in a office</vt:lpstr>
      <vt:lpstr>Factor plot : Top Sales focus(different company type)</vt:lpstr>
      <vt:lpstr>Pair Plot</vt:lpstr>
      <vt:lpstr>Doughnut  Plots</vt:lpstr>
      <vt:lpstr>Which  graphs to choose ? </vt:lpstr>
      <vt:lpstr>To Conclude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Suyashi Raiwani</cp:lastModifiedBy>
  <cp:revision>183</cp:revision>
  <dcterms:created xsi:type="dcterms:W3CDTF">2019-01-23T10:14:13Z</dcterms:created>
  <dcterms:modified xsi:type="dcterms:W3CDTF">2020-02-11T11:41:57Z</dcterms:modified>
</cp:coreProperties>
</file>